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91" y="1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e32c02ac6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e32c02ac6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pondělí 13.3.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1e32c02ac6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1e32c02ac6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pondělí 13.3.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e32c02a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1e32c02a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pondělí 13.3.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e32c02ac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1e32c02ac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pondělí 13.3.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e32c02ac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1e32c02ac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pondělí 13.3.Mari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e32c02ac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e32c02ac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pondělí 13.3.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e32c02ac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e32c02ac6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pondělí 13.3.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e32c02ac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1e32c02ac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úterý 14.3.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e32c02ac6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e32c02ac6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úterý 14.3.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1e32c02ac6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1e32c02ac6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úterý 14.3.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1e32c02ac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1e32c02ac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1e32c02ac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1e32c02ac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středa 15.3.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1e32c02ac6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1e32c02ac6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středa 15.3.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1f8c5a98b6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1f8c5a98b6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středa 15.3.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1e32c02ac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1e32c02ac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středa 15.3.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e32c02ac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1e32c02ac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středa 15.3.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1e32c02ac6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1e32c02ac6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čtvrtek 16.3.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1f8c5a98b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1f8c5a98b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f8c5a98b6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1f8c5a98b6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čtvrtek 16.3.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1fd179b3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1fd179b3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fd179b3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1fd179b3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fd179bc5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fd179bc5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fd179b34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fd179b34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čtvrtek 16.3.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f8c5a98b6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1f8c5a98b6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čtvrtek 16.3.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e32c02ac6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1e32c02ac6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čtvrtek 16.3.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1f8c5a98b6_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1f8c5a98b6_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1f8c5a98b6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1f8c5a98b6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1e32c02ac6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1e32c02ac6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čtvrtek 16.3. Mari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1e32c02ac6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1e32c02ac6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e32c02ac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1e32c02ac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pátek 17.3.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fd179bc5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1fd179bc5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1e32c02ac6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1e32c02ac6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pátek 17.3.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fd179bc5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fd179bc5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1e32c02ac6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1e32c02ac6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pátek 17.3.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1e32c02ac6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1e32c02ac6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27a3295f6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27a3295f6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27a3295f6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27a3295f6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27a3295f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27a3295f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1fd179bc5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1fd179bc5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fd179bc5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1fd179bc5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fd179bc5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1fd179bc5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pondělí 13.3.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e32c02ac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e32c02ac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pondělí 13.3.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e32c02ac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e32c02ac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pondělí 13.3.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Eston%C5%A1tina" TargetMode="External"/><Relationship Id="rId3" Type="http://schemas.openxmlformats.org/officeDocument/2006/relationships/hyperlink" Target="https://cs.wikipedia.org/wiki/Rozloha" TargetMode="External"/><Relationship Id="rId7" Type="http://schemas.openxmlformats.org/officeDocument/2006/relationships/hyperlink" Target="https://cs.wikipedia.org/wiki/Jazyk_(lingvistika)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wiki/Tallinn" TargetMode="External"/><Relationship Id="rId5" Type="http://schemas.openxmlformats.org/officeDocument/2006/relationships/hyperlink" Target="https://cs.wikipedia.org/wiki/Hlavn%C3%AD_m%C4%9Bsto" TargetMode="External"/><Relationship Id="rId10" Type="http://schemas.openxmlformats.org/officeDocument/2006/relationships/image" Target="../media/image7.jpg"/><Relationship Id="rId4" Type="http://schemas.openxmlformats.org/officeDocument/2006/relationships/hyperlink" Target="https://cs.wikipedia.org/wiki/Obyvatelstvo" TargetMode="External"/><Relationship Id="rId9" Type="http://schemas.openxmlformats.org/officeDocument/2006/relationships/hyperlink" Target="https://cs.wikipedia.org/wiki/Ru%C5%A1tin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llinn.ee/et/kullatera/uudis/erasmus-kursuse-what-lies-behind-estonian-excellent-pisa-test-results-kulalised-kullateras." TargetMode="External"/><Relationship Id="rId3" Type="http://schemas.openxmlformats.org/officeDocument/2006/relationships/hyperlink" Target="https://www.youtube.com/watch?v=32Hw0Va9Jqk" TargetMode="External"/><Relationship Id="rId7" Type="http://schemas.openxmlformats.org/officeDocument/2006/relationships/hyperlink" Target="https://estonianworld.com/knowledge/estonian-entrepreneurs-launch-a-substantial-education-fund-to-support-innovation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stonianworld.com/technology/estonia-to-boost-education-technology-startups/" TargetMode="External"/><Relationship Id="rId5" Type="http://schemas.openxmlformats.org/officeDocument/2006/relationships/hyperlink" Target="https://www.bbc.com/news/education-50590581" TargetMode="External"/><Relationship Id="rId10" Type="http://schemas.openxmlformats.org/officeDocument/2006/relationships/hyperlink" Target="https://drive.google.com/drive/folders/1SE_Hfe9OIBoQtL-DvVrSX_KvdvKXfIIT?usp=sharing" TargetMode="External"/><Relationship Id="rId4" Type="http://schemas.openxmlformats.org/officeDocument/2006/relationships/hyperlink" Target="https://www.youtube.com/watch?v=hj4em2gC5EQ&amp;t=40s" TargetMode="External"/><Relationship Id="rId9" Type="http://schemas.openxmlformats.org/officeDocument/2006/relationships/hyperlink" Target="https://docs.google.com/presentation/d/1rXKD4YUduBGMMUBA_DXBaCQevuDqcxshtPRPUDC4WYQ/mobilepresent?slide=id.g135e34f1ec3_0_36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264475" y="207825"/>
            <a:ext cx="5766600" cy="19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/>
              <a:t>Job Shadowing         Estonia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02850" y="2146425"/>
            <a:ext cx="5441100" cy="9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11.-18. 3. 2023</a:t>
            </a:r>
            <a:br>
              <a:rPr lang="cs"/>
            </a:br>
            <a:r>
              <a:rPr lang="cs"/>
              <a:t>Jitka Izáková, Marianna Srp, Zora Kasiková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338554" cy="175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0" y="2718374"/>
            <a:ext cx="3426002" cy="24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t="6876" r="18745" b="20962"/>
          <a:stretch/>
        </p:blipFill>
        <p:spPr>
          <a:xfrm>
            <a:off x="7377575" y="3052025"/>
            <a:ext cx="1766373" cy="209147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3976445" y="3525257"/>
            <a:ext cx="3426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i="1">
                <a:solidFill>
                  <a:schemeClr val="lt1"/>
                </a:solidFill>
              </a:rPr>
              <a:t>Erasmus+: </a:t>
            </a:r>
            <a:br>
              <a:rPr lang="cs" sz="1800" i="1">
                <a:solidFill>
                  <a:schemeClr val="lt1"/>
                </a:solidFill>
              </a:rPr>
            </a:br>
            <a:r>
              <a:rPr lang="cs" sz="1800" i="1">
                <a:solidFill>
                  <a:schemeClr val="lt1"/>
                </a:solidFill>
              </a:rPr>
              <a:t>What Lies Behind Estonia's Excellent PISA results</a:t>
            </a:r>
            <a:endParaRPr sz="1800" i="1">
              <a:solidFill>
                <a:schemeClr val="lt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313872-CD99-B806-9473-CE2F332272DA}"/>
              </a:ext>
            </a:extLst>
          </p:cNvPr>
          <p:cNvSpPr txBox="1"/>
          <p:nvPr/>
        </p:nvSpPr>
        <p:spPr>
          <a:xfrm>
            <a:off x="-336780" y="1764267"/>
            <a:ext cx="5350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i="1" dirty="0">
                <a:solidFill>
                  <a:schemeClr val="tx1"/>
                </a:solidFill>
              </a:rPr>
              <a:t>“Informační a komunikační technologie ve výuce”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chemeClr val="tx1"/>
                </a:solidFill>
              </a:rPr>
              <a:t>Erasmus + školní vzdělávání KA122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chemeClr val="tx1"/>
                </a:solidFill>
              </a:rPr>
              <a:t>Mobilita osob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chemeClr val="tx1"/>
                </a:solidFill>
              </a:rPr>
              <a:t>2022-1-CZ01-KA122-SCH-000077593</a:t>
            </a:r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695200CA-F51A-28E5-F773-0D72EB67820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9602" y="11498"/>
            <a:ext cx="904873" cy="95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5D58CA-4EBC-67E6-85B6-AF3F5209C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39" y="2728687"/>
            <a:ext cx="3150414" cy="94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Meeting with Education and Youth Board/Estonia 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>
                <a:solidFill>
                  <a:schemeClr val="lt1"/>
                </a:solidFill>
              </a:rPr>
              <a:t>Mr Einar Rull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311700" y="1369625"/>
            <a:ext cx="8520600" cy="31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c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školní období: 7-9 (lower secondary)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c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dohromady 1.-3. období: Basic school (povinná)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c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konci Basic school 3 zkoušky: estonština, matematika a jeden z předmětů (Chemistry, Psychics, Biology, Geography, </a:t>
            </a:r>
            <a:r>
              <a:rPr lang="cs" sz="25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History, Civic studies, jeden z cizích jazyků - Aj, Nj, Fj, Rj)</a:t>
            </a:r>
            <a:r>
              <a:rPr lang="cs" sz="23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22" b="1">
                <a:solidFill>
                  <a:schemeClr val="lt1"/>
                </a:solidFill>
              </a:rPr>
              <a:t>Meeting with Education and Youth Board/Estonia </a:t>
            </a:r>
            <a:br>
              <a:rPr lang="cs" sz="2422" b="1">
                <a:solidFill>
                  <a:schemeClr val="lt1"/>
                </a:solidFill>
              </a:rPr>
            </a:br>
            <a:r>
              <a:rPr lang="cs" sz="2422" b="1">
                <a:solidFill>
                  <a:schemeClr val="lt1"/>
                </a:solidFill>
              </a:rPr>
              <a:t>Mr Einar Rull</a:t>
            </a:r>
            <a:endParaRPr sz="2422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369625"/>
            <a:ext cx="8520600" cy="31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c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nadaní žáci - ze zákona speciální vzdělávací potřeba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c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 secondary - třídy pro nadané žáky, někdy i na nižších středních úrovních (hodiny navíc)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c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nadaní žáci se účastní olympiád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311700" y="484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Mardi Kindergarten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217675"/>
            <a:ext cx="2756824" cy="367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0350" y="1217701"/>
            <a:ext cx="2756824" cy="36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5">
            <a:alphaModFix/>
          </a:blip>
          <a:srcRect l="6007" r="37743"/>
          <a:stretch/>
        </p:blipFill>
        <p:spPr>
          <a:xfrm>
            <a:off x="6169000" y="1217688"/>
            <a:ext cx="2756823" cy="367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311700" y="454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Mardi Kindergarten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11700" y="1093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c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cca 200 dětí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c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robotická dílna vybavená různými roboty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c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minimálně 1x měsíčně sem chodí každá třída 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c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rodiče sami projevují zájem o robotiku - den pro rodiče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700"/>
              <a:buFont typeface="Calibri"/>
              <a:buChar char="●"/>
            </a:pPr>
            <a:r>
              <a:rPr lang="cs" sz="27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podle curricula je dané, co má dítě umět při příchodu do školy</a:t>
            </a:r>
            <a:endParaRPr sz="27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Mardi Kindergarten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42025"/>
            <a:ext cx="2416548" cy="181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1825" y="2954450"/>
            <a:ext cx="2830474" cy="212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001827" y="445027"/>
            <a:ext cx="2970998" cy="222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6">
            <a:alphaModFix/>
          </a:blip>
          <a:srcRect l="11888" t="24544" r="11412" b="26890"/>
          <a:stretch/>
        </p:blipFill>
        <p:spPr>
          <a:xfrm>
            <a:off x="3442300" y="3507684"/>
            <a:ext cx="1845473" cy="152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 rotWithShape="1">
          <a:blip r:embed="rId7">
            <a:alphaModFix/>
          </a:blip>
          <a:srcRect l="8734" t="4208" r="11208" b="16243"/>
          <a:stretch/>
        </p:blipFill>
        <p:spPr>
          <a:xfrm rot="10800000">
            <a:off x="3285749" y="1017727"/>
            <a:ext cx="2158577" cy="160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4575" y="3286049"/>
            <a:ext cx="2329298" cy="174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Actionbound game with Ly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311700" y="1388200"/>
            <a:ext cx="62943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" sz="2300">
                <a:solidFill>
                  <a:schemeClr val="dk1"/>
                </a:solidFill>
              </a:rPr>
              <a:t>mobilní geolokační hra aneb: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" sz="2300">
                <a:solidFill>
                  <a:schemeClr val="dk1"/>
                </a:solidFill>
              </a:rPr>
              <a:t>cestování po zajímavých místech v místě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" sz="2300">
                <a:solidFill>
                  <a:schemeClr val="dk1"/>
                </a:solidFill>
              </a:rPr>
              <a:t>cesta po památkách Tallinnu spojená s otázkami k estonské historii, kultuře, reáliím, bodované otázky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300"/>
              <a:buChar char="❖"/>
            </a:pPr>
            <a:r>
              <a:rPr lang="cs" sz="2300">
                <a:solidFill>
                  <a:srgbClr val="CCCCCC"/>
                </a:solidFill>
              </a:rPr>
              <a:t>můžete s dětmi vytvořit svou vlastní vzdělávací hru- cestu po blízkém okolí napříč předměty</a:t>
            </a:r>
            <a:endParaRPr sz="2300">
              <a:solidFill>
                <a:srgbClr val="CCCCCC"/>
              </a:solidFill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 rotWithShape="1">
          <a:blip r:embed="rId3">
            <a:alphaModFix/>
          </a:blip>
          <a:srcRect t="2436" b="11170"/>
          <a:stretch/>
        </p:blipFill>
        <p:spPr>
          <a:xfrm>
            <a:off x="6756325" y="426099"/>
            <a:ext cx="2157649" cy="415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Actionbound game with Ly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950" y="3286725"/>
            <a:ext cx="2602424" cy="15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000" y="1122951"/>
            <a:ext cx="2905723" cy="178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550" y="3193750"/>
            <a:ext cx="2602424" cy="15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50" y="3100825"/>
            <a:ext cx="2374052" cy="178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8075" y="1122950"/>
            <a:ext cx="2374052" cy="178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Laagna High School (primary and secondary school)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345313"/>
            <a:ext cx="2471900" cy="329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400" y="1345325"/>
            <a:ext cx="2471900" cy="329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 rotWithShape="1">
          <a:blip r:embed="rId5">
            <a:alphaModFix/>
          </a:blip>
          <a:srcRect l="22987" t="11410" r="14512"/>
          <a:stretch/>
        </p:blipFill>
        <p:spPr>
          <a:xfrm>
            <a:off x="3079025" y="1466850"/>
            <a:ext cx="2985948" cy="317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580" b="1">
                <a:solidFill>
                  <a:schemeClr val="lt1"/>
                </a:solidFill>
              </a:rPr>
              <a:t>Laagna High School (primary and secondary school)</a:t>
            </a:r>
            <a:endParaRPr sz="2580" b="1">
              <a:solidFill>
                <a:schemeClr val="lt1"/>
              </a:solidFill>
            </a:endParaRPr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cs" sz="2400">
                <a:solidFill>
                  <a:schemeClr val="dk1"/>
                </a:solidFill>
              </a:rPr>
              <a:t>dělení tříd podle znalostí / dovedností žáků (smarter /  special needs)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cs" sz="2400">
                <a:solidFill>
                  <a:schemeClr val="dk1"/>
                </a:solidFill>
              </a:rPr>
              <a:t>max. 12 žáků na hodinu cizího jazyka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cs" sz="2400">
                <a:solidFill>
                  <a:schemeClr val="dk1"/>
                </a:solidFill>
              </a:rPr>
              <a:t>práce s mobilními telefony (evokace), pak psaní odpovědi, výběr nejlepší odpovědi, diskuse nad odpověďmi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cs" sz="2400">
                <a:solidFill>
                  <a:srgbClr val="CCCCCC"/>
                </a:solidFill>
              </a:rPr>
              <a:t>práce s textem - čtení s porozuměním, otázky na začátku (true/not true), čtení potichu (důraz na porozumění)</a:t>
            </a:r>
            <a:endParaRPr sz="2400"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cs" sz="2400">
                <a:solidFill>
                  <a:srgbClr val="CCCCCC"/>
                </a:solidFill>
              </a:rPr>
              <a:t>“smarter” třída má 5 hodin francouzštiny navíc</a:t>
            </a:r>
            <a:endParaRPr sz="240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580" b="1">
                <a:solidFill>
                  <a:schemeClr val="lt1"/>
                </a:solidFill>
              </a:rPr>
              <a:t>Laagna High School (primary and secondary school)</a:t>
            </a:r>
            <a:endParaRPr sz="2580" b="1">
              <a:solidFill>
                <a:schemeClr val="lt1"/>
              </a:solidFill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500" y="1152475"/>
            <a:ext cx="2562294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 rotWithShape="1">
          <a:blip r:embed="rId4">
            <a:alphaModFix/>
          </a:blip>
          <a:srcRect l="27465" t="20898" r="6110" b="34974"/>
          <a:stretch/>
        </p:blipFill>
        <p:spPr>
          <a:xfrm>
            <a:off x="6128475" y="1854125"/>
            <a:ext cx="2376925" cy="210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/>
          <p:cNvPicPr preferRelativeResize="0"/>
          <p:nvPr/>
        </p:nvPicPr>
        <p:blipFill rotWithShape="1">
          <a:blip r:embed="rId5">
            <a:alphaModFix/>
          </a:blip>
          <a:srcRect l="7770" r="14451"/>
          <a:stretch/>
        </p:blipFill>
        <p:spPr>
          <a:xfrm>
            <a:off x="311700" y="1091825"/>
            <a:ext cx="1992895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1"/>
          <p:cNvSpPr/>
          <p:nvPr/>
        </p:nvSpPr>
        <p:spPr>
          <a:xfrm>
            <a:off x="1220250" y="3036925"/>
            <a:ext cx="1939200" cy="19113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Neboj se komunikovat</a:t>
            </a:r>
            <a:endParaRPr sz="2000" b="1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1"/>
          <p:cNvSpPr/>
          <p:nvPr/>
        </p:nvSpPr>
        <p:spPr>
          <a:xfrm rot="-410102">
            <a:off x="6970274" y="3475077"/>
            <a:ext cx="1764541" cy="1574171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Všimni si osoby </a:t>
            </a:r>
            <a:br>
              <a:rPr lang="cs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nouzi</a:t>
            </a:r>
            <a:endParaRPr sz="1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2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Něco o Estonsku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630600" y="1579950"/>
            <a:ext cx="3819900" cy="235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152400" marR="254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Rozloha</a:t>
            </a:r>
            <a:r>
              <a:rPr lang="cs" sz="9244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 - 45 228 km²</a:t>
            </a:r>
            <a:endParaRPr sz="9244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2400" marR="25400" lvl="0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Počet obyvatel</a:t>
            </a:r>
            <a:r>
              <a:rPr lang="cs" sz="9244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 - 1 331 796</a:t>
            </a:r>
            <a:endParaRPr sz="9244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2400" marR="25400" lvl="0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Hlavní město</a:t>
            </a:r>
            <a:r>
              <a:rPr lang="cs" sz="3200" b="1">
                <a:solidFill>
                  <a:srgbClr val="202122"/>
                </a:solidFill>
              </a:rPr>
              <a:t>   —--</a:t>
            </a: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Tallinn</a:t>
            </a:r>
            <a:endParaRPr sz="9244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2400" marR="25400" lvl="0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Jazyky -</a:t>
            </a:r>
            <a:r>
              <a:rPr lang="cs" sz="3200" b="1">
                <a:solidFill>
                  <a:srgbClr val="202122"/>
                </a:solidFill>
              </a:rPr>
              <a:t>–</a:t>
            </a: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estonština</a:t>
            </a:r>
            <a:r>
              <a:rPr lang="cs" sz="9244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s" sz="9244" b="1">
                <a:solidFill>
                  <a:srgbClr val="2021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ruština</a:t>
            </a:r>
            <a:endParaRPr sz="9244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2400" marR="25400" lvl="0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950">
              <a:solidFill>
                <a:srgbClr val="2021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>
              <a:solidFill>
                <a:srgbClr val="202122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0" y="1579950"/>
            <a:ext cx="4241225" cy="316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Kullatera Kindergarten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" name="Google Shape;19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233875"/>
            <a:ext cx="2501100" cy="33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1450" y="1233888"/>
            <a:ext cx="2501100" cy="33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200" y="1233888"/>
            <a:ext cx="2501100" cy="3334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Kullatera Kindergarten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" sz="2300">
                <a:solidFill>
                  <a:schemeClr val="dk1"/>
                </a:solidFill>
              </a:rPr>
              <a:t>založeno 1950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" sz="2300">
                <a:solidFill>
                  <a:schemeClr val="dk1"/>
                </a:solidFill>
              </a:rPr>
              <a:t>1,5 roku - 7 let</a:t>
            </a:r>
            <a:endParaRPr sz="2300">
              <a:solidFill>
                <a:schemeClr val="dk1"/>
              </a:solidFill>
            </a:endParaRPr>
          </a:p>
          <a:p>
            <a:pPr marL="914400" lvl="1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cs" sz="2300">
                <a:solidFill>
                  <a:schemeClr val="dk1"/>
                </a:solidFill>
              </a:rPr>
              <a:t>1,5 roku - 3 roky = nursery</a:t>
            </a:r>
            <a:endParaRPr sz="2300">
              <a:solidFill>
                <a:schemeClr val="dk1"/>
              </a:solidFill>
            </a:endParaRPr>
          </a:p>
          <a:p>
            <a:pPr marL="1371600" lvl="2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cs" sz="2300">
                <a:solidFill>
                  <a:schemeClr val="dk1"/>
                </a:solidFill>
              </a:rPr>
              <a:t>týdenní témata</a:t>
            </a:r>
            <a:endParaRPr sz="2300">
              <a:solidFill>
                <a:schemeClr val="dk1"/>
              </a:solidFill>
            </a:endParaRPr>
          </a:p>
          <a:p>
            <a:pPr marL="914400" lvl="1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cs" sz="2300">
                <a:solidFill>
                  <a:schemeClr val="dk1"/>
                </a:solidFill>
              </a:rPr>
              <a:t>větší děti </a:t>
            </a:r>
            <a:endParaRPr sz="2300">
              <a:solidFill>
                <a:schemeClr val="dk1"/>
              </a:solidFill>
            </a:endParaRPr>
          </a:p>
          <a:p>
            <a:pPr marL="1371600" lvl="2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cs" sz="2300">
                <a:solidFill>
                  <a:schemeClr val="dk1"/>
                </a:solidFill>
              </a:rPr>
              <a:t>projektové vyučování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300"/>
              <a:buChar char="●"/>
            </a:pPr>
            <a:r>
              <a:rPr lang="cs" sz="2300">
                <a:solidFill>
                  <a:srgbClr val="CCCCCC"/>
                </a:solidFill>
              </a:rPr>
              <a:t>v každé skupině nějaký cizinec, 2 učitelé + asistent</a:t>
            </a:r>
            <a:endParaRPr sz="2300">
              <a:solidFill>
                <a:srgbClr val="CCCCCC"/>
              </a:solidFill>
            </a:endParaRPr>
          </a:p>
          <a:p>
            <a:pPr marL="457200" lvl="0" indent="-374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300"/>
              <a:buChar char="●"/>
            </a:pPr>
            <a:r>
              <a:rPr lang="cs" sz="2300">
                <a:solidFill>
                  <a:srgbClr val="CCCCCC"/>
                </a:solidFill>
              </a:rPr>
              <a:t>speech therapist (potřebuje ho 25 % dětí) na plný úvazek, speciální pedagog na částečný; dobrovolníci (10 měsíců)</a:t>
            </a:r>
            <a:endParaRPr sz="2300">
              <a:solidFill>
                <a:srgbClr val="CCCCCC"/>
              </a:solidFill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3">
            <a:alphaModFix/>
          </a:blip>
          <a:srcRect l="10949" t="37309" r="23126" b="889"/>
          <a:stretch/>
        </p:blipFill>
        <p:spPr>
          <a:xfrm>
            <a:off x="5412749" y="650600"/>
            <a:ext cx="3262802" cy="229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>
            <a:spLocks noGrp="1"/>
          </p:cNvSpPr>
          <p:nvPr>
            <p:ph type="title"/>
          </p:nvPr>
        </p:nvSpPr>
        <p:spPr>
          <a:xfrm>
            <a:off x="311700" y="42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Kullatera Kindergarten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9" name="Google Shape;209;p34"/>
          <p:cNvSpPr txBox="1">
            <a:spLocks noGrp="1"/>
          </p:cNvSpPr>
          <p:nvPr>
            <p:ph type="body" idx="1"/>
          </p:nvPr>
        </p:nvSpPr>
        <p:spPr>
          <a:xfrm>
            <a:off x="311700" y="1274600"/>
            <a:ext cx="8660400" cy="3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1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9"/>
              <a:buChar char="●"/>
            </a:pPr>
            <a:r>
              <a:rPr lang="cs" sz="2559">
                <a:solidFill>
                  <a:schemeClr val="dk1"/>
                </a:solidFill>
              </a:rPr>
              <a:t>“Robogarden”</a:t>
            </a:r>
            <a:endParaRPr sz="2559">
              <a:solidFill>
                <a:schemeClr val="dk1"/>
              </a:solidFill>
            </a:endParaRPr>
          </a:p>
          <a:p>
            <a:pPr marL="914400" lvl="1" indent="-391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9"/>
              <a:buChar char="○"/>
            </a:pPr>
            <a:r>
              <a:rPr lang="cs" sz="2559">
                <a:solidFill>
                  <a:schemeClr val="dk1"/>
                </a:solidFill>
              </a:rPr>
              <a:t>nadšené učitelky</a:t>
            </a:r>
            <a:endParaRPr sz="2559">
              <a:solidFill>
                <a:schemeClr val="dk1"/>
              </a:solidFill>
            </a:endParaRPr>
          </a:p>
          <a:p>
            <a:pPr marL="914400" lvl="1" indent="-391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9"/>
              <a:buChar char="○"/>
            </a:pPr>
            <a:r>
              <a:rPr lang="cs" sz="2559">
                <a:solidFill>
                  <a:schemeClr val="dk1"/>
                </a:solidFill>
              </a:rPr>
              <a:t>účast v soutěžích, učitelé se </a:t>
            </a:r>
            <a:br>
              <a:rPr lang="cs" sz="2559">
                <a:solidFill>
                  <a:schemeClr val="dk1"/>
                </a:solidFill>
              </a:rPr>
            </a:br>
            <a:r>
              <a:rPr lang="cs" sz="2559">
                <a:solidFill>
                  <a:schemeClr val="dk1"/>
                </a:solidFill>
              </a:rPr>
              <a:t>sami vzdělávají, učí základy </a:t>
            </a:r>
            <a:br>
              <a:rPr lang="cs" sz="2559">
                <a:solidFill>
                  <a:schemeClr val="dk1"/>
                </a:solidFill>
              </a:rPr>
            </a:br>
            <a:r>
              <a:rPr lang="cs" sz="2559">
                <a:solidFill>
                  <a:schemeClr val="dk1"/>
                </a:solidFill>
              </a:rPr>
              <a:t>programování</a:t>
            </a:r>
            <a:endParaRPr sz="2559">
              <a:solidFill>
                <a:schemeClr val="dk1"/>
              </a:solidFill>
            </a:endParaRPr>
          </a:p>
          <a:p>
            <a:pPr marL="914400" lvl="1" indent="-391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559"/>
              <a:buChar char="○"/>
            </a:pPr>
            <a:r>
              <a:rPr lang="cs" sz="2559">
                <a:solidFill>
                  <a:srgbClr val="CCCCCC"/>
                </a:solidFill>
              </a:rPr>
              <a:t>Fb Robotics in Kullatera Kindergarten</a:t>
            </a:r>
            <a:endParaRPr sz="2559">
              <a:solidFill>
                <a:srgbClr val="CCCCCC"/>
              </a:solidFill>
            </a:endParaRPr>
          </a:p>
          <a:p>
            <a:pPr marL="914400" lvl="1" indent="-391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559"/>
              <a:buChar char="○"/>
            </a:pPr>
            <a:r>
              <a:rPr lang="cs" sz="2559">
                <a:solidFill>
                  <a:srgbClr val="CCCCCC"/>
                </a:solidFill>
              </a:rPr>
              <a:t>mají beeboty a blueboty jako většina škol a navíc spoustu dalšího vybavení</a:t>
            </a:r>
            <a:endParaRPr sz="2559">
              <a:solidFill>
                <a:srgbClr val="CCCCCC"/>
              </a:solidFill>
            </a:endParaRPr>
          </a:p>
          <a:p>
            <a:pPr marL="914400" lvl="1" indent="-391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559"/>
              <a:buChar char="○"/>
            </a:pPr>
            <a:r>
              <a:rPr lang="cs" sz="2559">
                <a:solidFill>
                  <a:srgbClr val="CCCCCC"/>
                </a:solidFill>
              </a:rPr>
              <a:t>1 ze 2 “Competences Centres” v Tallinu</a:t>
            </a:r>
            <a:endParaRPr sz="2559">
              <a:solidFill>
                <a:srgbClr val="CCCCCC"/>
              </a:solidFill>
            </a:endParaRPr>
          </a:p>
          <a:p>
            <a:pPr marL="137160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540">
              <a:solidFill>
                <a:schemeClr val="lt1"/>
              </a:solidFill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100" y="668300"/>
            <a:ext cx="2837448" cy="212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Kullatera Kindergarten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2100"/>
            <a:ext cx="2494925" cy="332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4538" y="1242100"/>
            <a:ext cx="2494925" cy="332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7375" y="1242100"/>
            <a:ext cx="2494925" cy="33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Meeting with Tallinn Education Department 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>
                <a:solidFill>
                  <a:schemeClr val="lt1"/>
                </a:solidFill>
              </a:rPr>
              <a:t>Ms Kadri Ausmaa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1"/>
          </p:nvPr>
        </p:nvSpPr>
        <p:spPr>
          <a:xfrm>
            <a:off x="311700" y="1510025"/>
            <a:ext cx="8520600" cy="3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cs" sz="2400">
                <a:solidFill>
                  <a:schemeClr val="dk1"/>
                </a:solidFill>
              </a:rPr>
              <a:t>Tallinn jako město školy podporuje, ale kromě toho mají školy své vlastní projekty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cs" sz="2400">
                <a:solidFill>
                  <a:schemeClr val="dk1"/>
                </a:solidFill>
              </a:rPr>
              <a:t>ICT bývá volitelný předmět samostatně na secondary school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cs" sz="2400">
                <a:solidFill>
                  <a:srgbClr val="CCCCCC"/>
                </a:solidFill>
              </a:rPr>
              <a:t>spolupráce se soukromými firmami pro vedení</a:t>
            </a:r>
            <a:endParaRPr sz="2400"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cs" sz="2400">
                <a:solidFill>
                  <a:srgbClr val="CCCCCC"/>
                </a:solidFill>
              </a:rPr>
              <a:t>pozice učitele není příliš dobrá, ale vláda se snaží to změnit</a:t>
            </a:r>
            <a:endParaRPr sz="2400"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cs" sz="2400">
                <a:solidFill>
                  <a:srgbClr val="CCCCCC"/>
                </a:solidFill>
              </a:rPr>
              <a:t>minimální plat učitele 1750 eur</a:t>
            </a:r>
            <a:endParaRPr sz="240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2722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Gustav Adolf Grammar School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3750" y="1152475"/>
            <a:ext cx="2562286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1152475"/>
            <a:ext cx="2562282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0025" y="1152475"/>
            <a:ext cx="2562275" cy="3416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Základní hodnoty školy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0" name="Google Shape;24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3352">
                <a:solidFill>
                  <a:schemeClr val="dk1"/>
                </a:solidFill>
              </a:rPr>
              <a:t>Profesionalita</a:t>
            </a:r>
            <a:endParaRPr sz="3352">
              <a:solidFill>
                <a:schemeClr val="dk1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3352">
                <a:solidFill>
                  <a:schemeClr val="dk1"/>
                </a:solidFill>
              </a:rPr>
              <a:t>Motivace</a:t>
            </a:r>
            <a:endParaRPr sz="3352">
              <a:solidFill>
                <a:schemeClr val="dk1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3352">
                <a:solidFill>
                  <a:schemeClr val="dk1"/>
                </a:solidFill>
              </a:rPr>
              <a:t>Bezpečnost</a:t>
            </a:r>
            <a:endParaRPr sz="3352">
              <a:solidFill>
                <a:schemeClr val="dk1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3352">
                <a:solidFill>
                  <a:schemeClr val="dk1"/>
                </a:solidFill>
              </a:rPr>
              <a:t>Kreativní svoboda   </a:t>
            </a:r>
            <a:endParaRPr sz="3352">
              <a:solidFill>
                <a:schemeClr val="dk1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3352">
                <a:solidFill>
                  <a:schemeClr val="dk1"/>
                </a:solidFill>
              </a:rPr>
              <a:t>Patriotismus</a:t>
            </a:r>
            <a:endParaRPr sz="3352">
              <a:solidFill>
                <a:schemeClr val="dk1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3352">
                <a:solidFill>
                  <a:schemeClr val="dk1"/>
                </a:solidFill>
              </a:rPr>
              <a:t>Zdravý životní styl</a:t>
            </a:r>
            <a:endParaRPr sz="3352">
              <a:solidFill>
                <a:schemeClr val="dk1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  <a:buChar char="●"/>
            </a:pPr>
            <a:r>
              <a:rPr lang="cs" sz="3352">
                <a:solidFill>
                  <a:srgbClr val="CCCCCC"/>
                </a:solidFill>
              </a:rPr>
              <a:t>Emoční inteligence</a:t>
            </a:r>
            <a:endParaRPr sz="3352">
              <a:solidFill>
                <a:srgbClr val="CCCCCC"/>
              </a:solidFill>
            </a:endParaRPr>
          </a:p>
          <a:p>
            <a:pPr marL="457200" lvl="0" indent="-37761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  <a:buChar char="●"/>
            </a:pPr>
            <a:r>
              <a:rPr lang="cs" sz="3352">
                <a:solidFill>
                  <a:srgbClr val="CCCCCC"/>
                </a:solidFill>
              </a:rPr>
              <a:t>Dobré vztahy</a:t>
            </a:r>
            <a:endParaRPr sz="3352"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525" y="1152475"/>
            <a:ext cx="3814774" cy="286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Gustav Adolf Grammar School</a:t>
            </a:r>
            <a:endParaRPr b="1"/>
          </a:p>
        </p:txBody>
      </p:sp>
      <p:sp>
        <p:nvSpPr>
          <p:cNvPr id="247" name="Google Shape;24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cs" sz="2200">
                <a:solidFill>
                  <a:schemeClr val="dk1"/>
                </a:solidFill>
              </a:rPr>
              <a:t>* 1631, budova z r. 1950, 2017 kompletní rekonstrukce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cs" sz="2200">
                <a:solidFill>
                  <a:schemeClr val="dk1"/>
                </a:solidFill>
              </a:rPr>
              <a:t>kontrast starého a nového, říkají, že odrážejí “historii estonského vzdělávání”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cs" sz="2200">
                <a:solidFill>
                  <a:schemeClr val="dk1"/>
                </a:solidFill>
              </a:rPr>
              <a:t>jedna z největších škol v Tallinnu a Estonsku (1500 studentů dohromady)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cs" sz="2200">
                <a:solidFill>
                  <a:srgbClr val="CCCCCC"/>
                </a:solidFill>
              </a:rPr>
              <a:t>městská škola, financovaná částečně městem a částečně vládou (státem)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cs" sz="2200">
                <a:solidFill>
                  <a:srgbClr val="CCCCCC"/>
                </a:solidFill>
              </a:rPr>
              <a:t>zahrnují studenty do rozhodování o tom, jak je škola vedena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cs" sz="2200">
                <a:solidFill>
                  <a:srgbClr val="CCCCCC"/>
                </a:solidFill>
              </a:rPr>
              <a:t>transparentnost - včetně průhledných stěn</a:t>
            </a:r>
            <a:endParaRPr sz="2200"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endParaRPr sz="2200">
              <a:solidFill>
                <a:schemeClr val="lt1"/>
              </a:solidFill>
            </a:endParaRPr>
          </a:p>
        </p:txBody>
      </p:sp>
      <p:sp>
        <p:nvSpPr>
          <p:cNvPr id="248" name="Google Shape;248;p39"/>
          <p:cNvSpPr txBox="1"/>
          <p:nvPr/>
        </p:nvSpPr>
        <p:spPr>
          <a:xfrm>
            <a:off x="250200" y="531275"/>
            <a:ext cx="864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644"/>
            <a:ext cx="9144000" cy="5102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Char char="●"/>
            </a:pPr>
            <a:r>
              <a:rPr lang="cs" sz="1804">
                <a:solidFill>
                  <a:schemeClr val="dk1"/>
                </a:solidFill>
              </a:rPr>
              <a:t>100 učitelů, cca 150 zaměstnanců</a:t>
            </a:r>
            <a:endParaRPr sz="1804">
              <a:solidFill>
                <a:schemeClr val="dk1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Char char="●"/>
            </a:pPr>
            <a:r>
              <a:rPr lang="cs" sz="1804">
                <a:solidFill>
                  <a:schemeClr val="dk1"/>
                </a:solidFill>
              </a:rPr>
              <a:t>3 head masters (pro každý stupeň jeden)</a:t>
            </a:r>
            <a:endParaRPr sz="1804">
              <a:solidFill>
                <a:schemeClr val="dk1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Char char="●"/>
            </a:pPr>
            <a:r>
              <a:rPr lang="cs" sz="1804">
                <a:solidFill>
                  <a:schemeClr val="dk1"/>
                </a:solidFill>
              </a:rPr>
              <a:t>2 ICT manažeři z řad studentů (podílejí se i na obsahu výuky)</a:t>
            </a:r>
            <a:endParaRPr sz="1804">
              <a:solidFill>
                <a:schemeClr val="dk1"/>
              </a:solidFill>
            </a:endParaRPr>
          </a:p>
          <a:p>
            <a:pPr marL="914400" lvl="1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Char char="○"/>
            </a:pPr>
            <a:r>
              <a:rPr lang="cs" sz="1804">
                <a:solidFill>
                  <a:schemeClr val="dk1"/>
                </a:solidFill>
              </a:rPr>
              <a:t>“senior manager” z posledního ročníku, “junior manager” z předposledního</a:t>
            </a:r>
            <a:endParaRPr sz="1804">
              <a:solidFill>
                <a:schemeClr val="dk1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Char char="●"/>
            </a:pPr>
            <a:r>
              <a:rPr lang="cs" sz="1804">
                <a:solidFill>
                  <a:schemeClr val="dk1"/>
                </a:solidFill>
              </a:rPr>
              <a:t>activity leaders - připravují kulturní akce</a:t>
            </a:r>
            <a:endParaRPr sz="1804">
              <a:solidFill>
                <a:schemeClr val="dk1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Char char="●"/>
            </a:pPr>
            <a:r>
              <a:rPr lang="cs" sz="1804">
                <a:solidFill>
                  <a:schemeClr val="dk1"/>
                </a:solidFill>
              </a:rPr>
              <a:t>president of the student council - může být z jakéhokoliv ročníku</a:t>
            </a:r>
            <a:endParaRPr sz="1804">
              <a:solidFill>
                <a:schemeClr val="dk1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5"/>
              <a:buChar char="●"/>
            </a:pPr>
            <a:r>
              <a:rPr lang="cs" sz="1804">
                <a:solidFill>
                  <a:srgbClr val="CCCCCC"/>
                </a:solidFill>
              </a:rPr>
              <a:t>6 oddělení - language, science, …, nově též pozice zodpovědná za studenty s SVP</a:t>
            </a:r>
            <a:endParaRPr sz="1804">
              <a:solidFill>
                <a:srgbClr val="CCCCCC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5"/>
              <a:buChar char="●"/>
            </a:pPr>
            <a:r>
              <a:rPr lang="cs" sz="1804">
                <a:solidFill>
                  <a:srgbClr val="CCCCCC"/>
                </a:solidFill>
              </a:rPr>
              <a:t>parent council - 1 rodič z každé třídy (schůzky s vedením, jak mohou podpořit školu)</a:t>
            </a:r>
            <a:endParaRPr sz="1804">
              <a:solidFill>
                <a:srgbClr val="CCCCCC"/>
              </a:solidFill>
            </a:endParaRPr>
          </a:p>
          <a:p>
            <a:pPr marL="457200" lvl="0" indent="-34321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5"/>
              <a:buChar char="●"/>
            </a:pPr>
            <a:r>
              <a:rPr lang="cs" sz="1804">
                <a:solidFill>
                  <a:srgbClr val="CCCCCC"/>
                </a:solidFill>
              </a:rPr>
              <a:t>uniformy - každý student aspoň jednu část uniformy</a:t>
            </a:r>
            <a:endParaRPr sz="1804">
              <a:solidFill>
                <a:srgbClr val="CCCCCC"/>
              </a:solidFill>
            </a:endParaRPr>
          </a:p>
        </p:txBody>
      </p:sp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Gustav Adolf Grammar School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cs" b="1">
                <a:solidFill>
                  <a:schemeClr val="lt1"/>
                </a:solidFill>
              </a:rPr>
              <a:t>What Lies Behind Estonia's Excellent PISA results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274600"/>
            <a:ext cx="8520600" cy="3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PISA - Program OECD for International Student Assessment (PISA) - čtení, matematika, věda “and what they can do with what they know”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sami úplně přesně nevědí, čím to je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protestantskému založení přisuzují vysokou gramotnost - aby se mohli ženit, museli chodit do církevní školy a umět číst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na začátku samostatné existence (*1918) blízce spolupracovali s Německem </a:t>
            </a:r>
            <a:r>
              <a:rPr lang="cs">
                <a:solidFill>
                  <a:srgbClr val="CCCCCC"/>
                </a:solidFill>
              </a:rPr>
              <a:t>(child-centered education).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cs">
                <a:solidFill>
                  <a:srgbClr val="CCCCCC"/>
                </a:solidFill>
              </a:rPr>
              <a:t>po obnovení samostatnosti (*1991) se snažili překonat vše sovětské, pomáhali jim Estonci z USA, Austrálie, Kanady</a:t>
            </a:r>
            <a:endParaRPr>
              <a:solidFill>
                <a:srgbClr val="CCCCCC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domnívají se, že umí pomáhat nejslabším studentům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Gustav Adolf Grammar School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cs" sz="2200">
                <a:solidFill>
                  <a:schemeClr val="dk1"/>
                </a:solidFill>
              </a:rPr>
              <a:t>žádné povinné ICT hodiny (implementováno do všech předmětů)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cs" sz="2200">
                <a:solidFill>
                  <a:schemeClr val="dk1"/>
                </a:solidFill>
              </a:rPr>
              <a:t>ICT klub - společné schůzky s učiteli (tento týden po šesté), pomáhají učitelům, ti jim za to dělají třeba party (150 studentů od 4. roč., alespoň 1), mají také více práv pro využívání </a:t>
            </a:r>
            <a:r>
              <a:rPr lang="cs" sz="2200">
                <a:solidFill>
                  <a:srgbClr val="CCCCCC"/>
                </a:solidFill>
              </a:rPr>
              <a:t>techniky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cs" sz="2200">
                <a:solidFill>
                  <a:srgbClr val="CCCCCC"/>
                </a:solidFill>
              </a:rPr>
              <a:t>mají jasně dáno, co mají ve svém předmětu naučit za digitální kompetence (např.: 5. ročník - prezentace, e-mail v Aj, excell v M); kódování se učí v matematice</a:t>
            </a:r>
            <a:endParaRPr sz="2200"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Gustav Adolf Grammar School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cs" sz="2200">
                <a:solidFill>
                  <a:schemeClr val="dk1"/>
                </a:solidFill>
              </a:rPr>
              <a:t>“teaching everywhere” - po celé škole objekty poutající pozornost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200"/>
              <a:buChar char="●"/>
            </a:pPr>
            <a:r>
              <a:rPr lang="cs" sz="2200">
                <a:solidFill>
                  <a:srgbClr val="202122"/>
                </a:solidFill>
              </a:rPr>
              <a:t>každý měsíc 1 den pro sebevzdělávání dětí (doma), učitelé mají schůzky a sdílejí spolu zkušenosti</a:t>
            </a:r>
            <a:endParaRPr sz="2200">
              <a:solidFill>
                <a:srgbClr val="202122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200"/>
              <a:buChar char="●"/>
            </a:pPr>
            <a:r>
              <a:rPr lang="cs" sz="2200">
                <a:solidFill>
                  <a:srgbClr val="202122"/>
                </a:solidFill>
              </a:rPr>
              <a:t>jednou za rok schůzka podle předmětů (sdílení zkušeností, co </a:t>
            </a:r>
            <a:r>
              <a:rPr lang="cs" sz="2200">
                <a:solidFill>
                  <a:srgbClr val="CCCCCC"/>
                </a:solidFill>
              </a:rPr>
              <a:t>funguje a co ne - každý rok také upravují curriculum)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cs" sz="2200">
                <a:solidFill>
                  <a:srgbClr val="CCCCCC"/>
                </a:solidFill>
              </a:rPr>
              <a:t>učitelé to prý nevnímají jako problém - musí naplnit minimum, ale jak používají technologie je na nich (mají podporu)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cs" sz="2200">
                <a:solidFill>
                  <a:srgbClr val="CCCCCC"/>
                </a:solidFill>
              </a:rPr>
              <a:t>tutoriály pro učitele natáčejí žáci</a:t>
            </a:r>
            <a:endParaRPr sz="2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Gustav Adolf Grammar School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9" name="Google Shape;279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>
                <a:solidFill>
                  <a:schemeClr val="dk1"/>
                </a:solidFill>
              </a:rPr>
              <a:t>Po celé škole jsou dětem na očích vyvěšené zajímavé osobnosti ze všech vědních oborů.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0" name="Google Shape;280;p44"/>
          <p:cNvPicPr preferRelativeResize="0"/>
          <p:nvPr/>
        </p:nvPicPr>
        <p:blipFill rotWithShape="1">
          <a:blip r:embed="rId3">
            <a:alphaModFix/>
          </a:blip>
          <a:srcRect l="24944" t="14830" r="14702" b="22383"/>
          <a:stretch/>
        </p:blipFill>
        <p:spPr>
          <a:xfrm>
            <a:off x="3582688" y="2054825"/>
            <a:ext cx="1978625" cy="274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 rotWithShape="1">
          <a:blip r:embed="rId4">
            <a:alphaModFix/>
          </a:blip>
          <a:srcRect l="21658" t="18223" r="28090" b="19088"/>
          <a:stretch/>
        </p:blipFill>
        <p:spPr>
          <a:xfrm>
            <a:off x="6779000" y="2054826"/>
            <a:ext cx="2053302" cy="274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 rotWithShape="1">
          <a:blip r:embed="rId5">
            <a:alphaModFix/>
          </a:blip>
          <a:srcRect l="4698" t="-29853" r="12867"/>
          <a:stretch/>
        </p:blipFill>
        <p:spPr>
          <a:xfrm>
            <a:off x="350675" y="1235399"/>
            <a:ext cx="1919075" cy="356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75" y="942200"/>
            <a:ext cx="2708375" cy="361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725" y="971425"/>
            <a:ext cx="2664549" cy="355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5150" y="971413"/>
            <a:ext cx="2664549" cy="355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00" y="199050"/>
            <a:ext cx="3735849" cy="280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400" y="199050"/>
            <a:ext cx="2891052" cy="385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6"/>
          <p:cNvPicPr preferRelativeResize="0"/>
          <p:nvPr/>
        </p:nvPicPr>
        <p:blipFill rotWithShape="1">
          <a:blip r:embed="rId5">
            <a:alphaModFix/>
          </a:blip>
          <a:srcRect l="13194" t="19768"/>
          <a:stretch/>
        </p:blipFill>
        <p:spPr>
          <a:xfrm>
            <a:off x="2855700" y="3206775"/>
            <a:ext cx="2734848" cy="18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>
            <a:spLocks noGrp="1"/>
          </p:cNvSpPr>
          <p:nvPr>
            <p:ph type="title"/>
          </p:nvPr>
        </p:nvSpPr>
        <p:spPr>
          <a:xfrm>
            <a:off x="401175" y="427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Gustav Adolf Grammar School</a:t>
            </a:r>
            <a:endParaRPr b="1"/>
          </a:p>
        </p:txBody>
      </p:sp>
      <p:sp>
        <p:nvSpPr>
          <p:cNvPr id="302" name="Google Shape;30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3" name="Google Shape;3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63" y="1152488"/>
            <a:ext cx="2562282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0025" y="1152500"/>
            <a:ext cx="2562275" cy="341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175" y="1152513"/>
            <a:ext cx="2562275" cy="3416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 rotWithShape="1">
          <a:blip r:embed="rId3">
            <a:alphaModFix/>
          </a:blip>
          <a:srcRect l="9820"/>
          <a:stretch/>
        </p:blipFill>
        <p:spPr>
          <a:xfrm>
            <a:off x="7601600" y="2945550"/>
            <a:ext cx="1381098" cy="204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475" y="97425"/>
            <a:ext cx="3524224" cy="264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8"/>
          <p:cNvPicPr preferRelativeResize="0"/>
          <p:nvPr/>
        </p:nvPicPr>
        <p:blipFill rotWithShape="1">
          <a:blip r:embed="rId5">
            <a:alphaModFix/>
          </a:blip>
          <a:srcRect l="9820"/>
          <a:stretch/>
        </p:blipFill>
        <p:spPr>
          <a:xfrm>
            <a:off x="4436501" y="2945550"/>
            <a:ext cx="1381098" cy="204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75" y="1939375"/>
            <a:ext cx="4064348" cy="3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8"/>
          <p:cNvSpPr txBox="1">
            <a:spLocks noGrp="1"/>
          </p:cNvSpPr>
          <p:nvPr>
            <p:ph type="title"/>
          </p:nvPr>
        </p:nvSpPr>
        <p:spPr>
          <a:xfrm>
            <a:off x="401175" y="427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Gustav Adolf Grammar School</a:t>
            </a:r>
            <a:endParaRPr b="1"/>
          </a:p>
        </p:txBody>
      </p:sp>
      <p:pic>
        <p:nvPicPr>
          <p:cNvPr id="315" name="Google Shape;315;p48"/>
          <p:cNvPicPr preferRelativeResize="0"/>
          <p:nvPr/>
        </p:nvPicPr>
        <p:blipFill rotWithShape="1">
          <a:blip r:embed="rId7">
            <a:alphaModFix/>
          </a:blip>
          <a:srcRect l="8687" t="25733" r="24126"/>
          <a:stretch/>
        </p:blipFill>
        <p:spPr>
          <a:xfrm>
            <a:off x="5957700" y="2948800"/>
            <a:ext cx="1381098" cy="203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Loova Tuleviku Kool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21" name="Google Shape;321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soukromá škola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rodiče mohou platit max. 1920 eur ročně (národní limit), jinak by škola nemohla čerpat národní podporu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jídlo se tu platí zvlášť (2,5 eura)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důraz na kreativitu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46791">
            <a:off x="198425" y="450474"/>
            <a:ext cx="2083729" cy="15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0"/>
          <p:cNvPicPr preferRelativeResize="0"/>
          <p:nvPr/>
        </p:nvPicPr>
        <p:blipFill rotWithShape="1">
          <a:blip r:embed="rId4">
            <a:alphaModFix/>
          </a:blip>
          <a:srcRect l="7803" t="15547" r="14700"/>
          <a:stretch/>
        </p:blipFill>
        <p:spPr>
          <a:xfrm>
            <a:off x="5661825" y="152400"/>
            <a:ext cx="3316449" cy="27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5100" y="593401"/>
            <a:ext cx="2152212" cy="161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576" y="2311353"/>
            <a:ext cx="1973361" cy="26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6226" y="2311353"/>
            <a:ext cx="1973361" cy="263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Loova Tuleviku Kool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36" name="Google Shape;336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" sz="2300">
                <a:solidFill>
                  <a:schemeClr val="dk1"/>
                </a:solidFill>
              </a:rPr>
              <a:t>Island method - “</a:t>
            </a:r>
            <a:r>
              <a:rPr lang="cs" sz="2300" i="1">
                <a:solidFill>
                  <a:schemeClr val="dk1"/>
                </a:solidFill>
              </a:rPr>
              <a:t>Nevyučují se samostatné předměty: všechny předměty jsou integrované. Osada představuje hravou tvorbu a rozvoj imaginární civilizace dětmi. Výchozí pozicí je situace, kdy je na zeměkouli vyznačen neobydlený ostrov – přirozené prostředí bez lidí. Studenti vyrazili z </a:t>
            </a:r>
            <a:r>
              <a:rPr lang="cs" sz="2300" i="1">
                <a:solidFill>
                  <a:srgbClr val="CCCCCC"/>
                </a:solidFill>
              </a:rPr>
              <a:t>Estonska, aby ostrov osídlili a vytvořili na něm civilizaci, jak uznají za vhodné. Učitel má na této cestě roli průvodce, inspirátora a organizátora.</a:t>
            </a:r>
            <a:r>
              <a:rPr lang="cs" sz="2300">
                <a:solidFill>
                  <a:srgbClr val="CCCCCC"/>
                </a:solidFill>
              </a:rPr>
              <a:t>”</a:t>
            </a:r>
            <a:endParaRPr sz="2300">
              <a:solidFill>
                <a:srgbClr val="CCCCCC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300"/>
              <a:buChar char="●"/>
            </a:pPr>
            <a:r>
              <a:rPr lang="cs" sz="2300">
                <a:solidFill>
                  <a:srgbClr val="CCCCCC"/>
                </a:solidFill>
              </a:rPr>
              <a:t>2měsíční témata</a:t>
            </a:r>
            <a:endParaRPr sz="2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sp>
        <p:nvSpPr>
          <p:cNvPr id="337" name="Google Shape;337;p51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What Lies Behind Estonia's Excellent PISA results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/>
              <a:t>Reading</a:t>
            </a:r>
            <a:endParaRPr b="1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369600"/>
            <a:ext cx="8520600" cy="3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zavedli funkční čtení (functional reading) pro zkoušku v 7. třídě (přípravy 5 let, obrovský odpor učitelů)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ministr a vedení ministerstva se zúčastnili 1. zkoušky nového formátu (výsledky nejsou zveřejněny, ale ví se, že byly přes 90 %)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přepsané curriculum a učebnice, masivní vzdělávání učitelů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funkční čtení ve všech předmětech a používání všech druhů textů</a:t>
            </a:r>
            <a:endParaRPr sz="20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od roku 2009 počet špičových studentů se zvýšil o 5 % a počet osob s nízkou výkonností se snížil</a:t>
            </a:r>
            <a:endParaRPr sz="20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lepší digitální čtení než čtení na papíře, protože hodně používají chytré telefony</a:t>
            </a:r>
            <a:endParaRPr sz="20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>
            <a:spLocks noGrp="1"/>
          </p:cNvSpPr>
          <p:nvPr>
            <p:ph type="title"/>
          </p:nvPr>
        </p:nvSpPr>
        <p:spPr>
          <a:xfrm>
            <a:off x="311700" y="454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Loova Tuleviku Kool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43" name="Google Shape;343;p52"/>
          <p:cNvSpPr txBox="1">
            <a:spLocks noGrp="1"/>
          </p:cNvSpPr>
          <p:nvPr>
            <p:ph type="body" idx="1"/>
          </p:nvPr>
        </p:nvSpPr>
        <p:spPr>
          <a:xfrm>
            <a:off x="311700" y="1356575"/>
            <a:ext cx="8520600" cy="3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cs" sz="2500">
                <a:solidFill>
                  <a:schemeClr val="dk1"/>
                </a:solidFill>
              </a:rPr>
              <a:t>třídy jsou celkem chudé na výzdobu, ve třídách je zpravidla klasická tabule a k tomu dataprojektor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cs" sz="2500">
                <a:solidFill>
                  <a:schemeClr val="dk1"/>
                </a:solidFill>
              </a:rPr>
              <a:t>musí se také vypořádat s novým ICT curriculem, ale budou se snažit držet výuku technologií na minimu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500"/>
              <a:buChar char="●"/>
            </a:pPr>
            <a:r>
              <a:rPr lang="cs" sz="2500">
                <a:solidFill>
                  <a:srgbClr val="CCCCCC"/>
                </a:solidFill>
              </a:rPr>
              <a:t>ve škole vybírají mobilní telefony do krabic, ale o přestávkách je děti používají (hodně)</a:t>
            </a:r>
            <a:endParaRPr sz="250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>
            <a:spLocks noGrp="1"/>
          </p:cNvSpPr>
          <p:nvPr>
            <p:ph type="title"/>
          </p:nvPr>
        </p:nvSpPr>
        <p:spPr>
          <a:xfrm>
            <a:off x="222850" y="494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Shrnutí - inspirace pro nás a naši školu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49" name="Google Shape;349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motivační citáty a “everywhere teaching”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ICT klub (přizpůsobený věku našich dětí)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cs" sz="2600">
                <a:solidFill>
                  <a:schemeClr val="dk1"/>
                </a:solidFill>
              </a:rPr>
              <a:t>zaměření na funkční čtení (čtenářská gramotnost) včetně práce </a:t>
            </a:r>
            <a:br>
              <a:rPr lang="cs" sz="2600">
                <a:solidFill>
                  <a:schemeClr val="dk1"/>
                </a:solidFill>
              </a:rPr>
            </a:br>
            <a:r>
              <a:rPr lang="cs" sz="2600">
                <a:solidFill>
                  <a:schemeClr val="dk1"/>
                </a:solidFill>
              </a:rPr>
              <a:t>s digitálními texty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cs" sz="2600">
                <a:solidFill>
                  <a:srgbClr val="CCCCCC"/>
                </a:solidFill>
              </a:rPr>
              <a:t>důraz na “reálnou” matematiku</a:t>
            </a:r>
            <a:endParaRPr sz="2600">
              <a:solidFill>
                <a:srgbClr val="CCCCCC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cs" sz="2600">
                <a:solidFill>
                  <a:srgbClr val="CCCCCC"/>
                </a:solidFill>
              </a:rPr>
              <a:t>práce s robotikou od nejmenších</a:t>
            </a:r>
            <a:endParaRPr sz="2600">
              <a:solidFill>
                <a:srgbClr val="CCCCCC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cs" sz="2600">
                <a:solidFill>
                  <a:srgbClr val="CCCCCC"/>
                </a:solidFill>
              </a:rPr>
              <a:t>pozice projektového manažera, kulturního manažera</a:t>
            </a:r>
            <a:endParaRPr sz="260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975" y="253775"/>
            <a:ext cx="8631348" cy="46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>
            <a:spLocks noGrp="1"/>
          </p:cNvSpPr>
          <p:nvPr>
            <p:ph type="body" idx="1"/>
          </p:nvPr>
        </p:nvSpPr>
        <p:spPr>
          <a:xfrm>
            <a:off x="311700" y="344400"/>
            <a:ext cx="8520600" cy="422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in Estonia 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Estonians are so smart</a:t>
            </a:r>
            <a:r>
              <a:rPr lang="cs">
                <a:solidFill>
                  <a:srgbClr val="0000FF"/>
                </a:solidFill>
                <a:highlight>
                  <a:schemeClr val="lt1"/>
                </a:highlight>
              </a:rPr>
              <a:t> 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BBC: Pisa rankings: Why Estonian pupils shine in global tests 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stonia to boost education technology startups 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Estonian entrepreneurs launch a substantial education fund to support innovation 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kursuse „What lies behind Estonian excellent PISA test results“ külalised Kullateras (Hosté kurzu Erasmus+ „Co se skrývá za vynikajícími výsledky estonských testů PISA“ v Kullatera</a:t>
            </a:r>
            <a:r>
              <a:rPr lang="cs">
                <a:solidFill>
                  <a:srgbClr val="0000FF"/>
                </a:solidFill>
                <a:highlight>
                  <a:schemeClr val="lt1"/>
                </a:highlight>
              </a:rPr>
              <a:t>)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0000FF"/>
                </a:solidFill>
                <a:highlight>
                  <a:schemeClr val="lt1"/>
                </a:highlight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Prezentace CAG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u="sng">
                <a:solidFill>
                  <a:schemeClr val="hlink"/>
                </a:solidFill>
                <a:highlight>
                  <a:schemeClr val="lt1"/>
                </a:highlight>
                <a:hlinkClick r:id="rId10"/>
              </a:rPr>
              <a:t>Sdílené materiály na Disku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6"/>
          <p:cNvPicPr preferRelativeResize="0"/>
          <p:nvPr/>
        </p:nvPicPr>
        <p:blipFill rotWithShape="1">
          <a:blip r:embed="rId3">
            <a:alphaModFix/>
          </a:blip>
          <a:srcRect l="42535" t="11093" r="28294" b="51491"/>
          <a:stretch/>
        </p:blipFill>
        <p:spPr>
          <a:xfrm>
            <a:off x="3631013" y="3287276"/>
            <a:ext cx="1881974" cy="181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0435" y="3242075"/>
            <a:ext cx="2413855" cy="181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355333" cy="17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6"/>
          <p:cNvPicPr preferRelativeResize="0"/>
          <p:nvPr/>
        </p:nvPicPr>
        <p:blipFill rotWithShape="1">
          <a:blip r:embed="rId6">
            <a:alphaModFix/>
          </a:blip>
          <a:srcRect b="25099"/>
          <a:stretch/>
        </p:blipFill>
        <p:spPr>
          <a:xfrm>
            <a:off x="220900" y="2700239"/>
            <a:ext cx="2355325" cy="235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9696" y="152400"/>
            <a:ext cx="2355333" cy="13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6"/>
          <p:cNvSpPr txBox="1">
            <a:spLocks noGrp="1"/>
          </p:cNvSpPr>
          <p:nvPr>
            <p:ph type="title"/>
          </p:nvPr>
        </p:nvSpPr>
        <p:spPr>
          <a:xfrm>
            <a:off x="2576224" y="825191"/>
            <a:ext cx="4138025" cy="680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Děkujeme za pozornost 😊</a:t>
            </a:r>
            <a:endParaRPr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FCAE902-29BF-7DDA-28E2-5646EA8A2981}"/>
              </a:ext>
            </a:extLst>
          </p:cNvPr>
          <p:cNvSpPr txBox="1"/>
          <p:nvPr/>
        </p:nvSpPr>
        <p:spPr>
          <a:xfrm>
            <a:off x="4259766" y="1857080"/>
            <a:ext cx="47318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cs-CZ" sz="1400" i="1" dirty="0"/>
              <a:t>Tento projekt je realizován za finanční podpory programu Erasmus+ Evropské unie.</a:t>
            </a:r>
          </a:p>
          <a:p>
            <a:pPr marL="114300" indent="0">
              <a:buNone/>
            </a:pPr>
            <a:r>
              <a:rPr lang="cs-CZ" sz="1400" i="1" dirty="0"/>
              <a:t>Za obsah sdělení odpovídá výlučně autor. Sdělení nereprezentuje názory Evropské komise a Evropská komise neodpovídá za použití informací, jež jsou jeho obsahem.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What Lies Behind Estonia's Excellent PISA results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/>
              <a:t>Science</a:t>
            </a:r>
            <a:endParaRPr b="1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369600"/>
            <a:ext cx="8520600" cy="3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zavedli výuku přírodních věd a human studies od 1. třídy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více pozornosti kritickému myšlení, analýze, řešení problémů, úkolům typu PISA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více se věnují nadaným studentům na 4. a 5. úrovni odbornosti – to přitáhlo i studenty nižší úrovně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televizní soutěž Rocket 69, vědecká škola Tartu University pro nadané studenty, vědecký autobus, přírodní a vědecká centra jako AHHAA!, další mimoškolní vědecké kluby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What Lies Behind Estonia's Excellent PISA results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>
                <a:solidFill>
                  <a:srgbClr val="202122"/>
                </a:solidFill>
              </a:rPr>
              <a:t>Math</a:t>
            </a:r>
            <a:endParaRPr b="1">
              <a:solidFill>
                <a:srgbClr val="202122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369600"/>
            <a:ext cx="8520600" cy="3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kontextové úlohy podobné PISA, které odrážejí reálný život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více pozornosti geometrii a statistice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více pozornosti k interpretaci výsledků a vidění matematických modelů v reálném životě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změny v hodnocení, učebnicích, vzdělávání učitelů a kurikulu</a:t>
            </a:r>
            <a:endParaRPr sz="24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zavedení povinné zkoušky z matematiky a zavedení výuky matematiky na dvou úrovních v “upper secondary”</a:t>
            </a:r>
            <a:endParaRPr sz="24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cs" b="1">
                <a:solidFill>
                  <a:schemeClr val="lt1"/>
                </a:solidFill>
              </a:rPr>
              <a:t>Meeting with Education and Youth Board/Estonia 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>
                <a:solidFill>
                  <a:schemeClr val="lt1"/>
                </a:solidFill>
              </a:rPr>
              <a:t>Mr Einar Rull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479525"/>
            <a:ext cx="8520600" cy="30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rozdělení na pre-school education, basic school (grades 1-9), upper-secondary (grades 10-12); začátek školní docházky v 7 letech (je monitorována připravenost na školu a “wellbeing”)</a:t>
            </a:r>
            <a:endParaRPr sz="2200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mezi učiteli je ca 85 % žen, průměrný věk 47,9 let</a:t>
            </a:r>
            <a:endParaRPr sz="2200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systém testování po 4., 7., 9. a 12. ročníku</a:t>
            </a:r>
            <a:endParaRPr sz="22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mzdy vzrostly za posledních 7 let o 70 procent</a:t>
            </a:r>
            <a:endParaRPr sz="22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2 varianty matematiky, ale jen s tou vyšší lze jít na univerzitu</a:t>
            </a:r>
            <a:endParaRPr sz="22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cs" b="1">
                <a:solidFill>
                  <a:schemeClr val="lt1"/>
                </a:solidFill>
              </a:rPr>
              <a:t>Meeting with Education and Youth Board/Estonia 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>
                <a:solidFill>
                  <a:schemeClr val="lt1"/>
                </a:solidFill>
              </a:rPr>
              <a:t>Mr Einar Rull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369625"/>
            <a:ext cx="8520600" cy="31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školy jsou autonomní; musí zajistit sociálního pedagoga, řečového terapeuta, terapeuta pro studenty, kteří to potřebují;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Estonsku je velmi populární koučink; školení v mindfullness meditation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děti mají zdarma učebnice a obědy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Calibri"/>
              <a:buChar char="●"/>
            </a:pPr>
            <a:r>
              <a:rPr lang="cs" sz="22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od 90. let program Tiger Leap “to build up schools’ technology infrastructure, including providing internet access to all schools. By 2001, Estonia had already met this goal.”</a:t>
            </a:r>
            <a:endParaRPr sz="22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lt1"/>
                </a:solidFill>
              </a:rPr>
              <a:t>Meeting with Education and Youth Board/Estonia </a:t>
            </a:r>
            <a:br>
              <a:rPr lang="cs" b="1">
                <a:solidFill>
                  <a:schemeClr val="lt1"/>
                </a:solidFill>
              </a:rPr>
            </a:br>
            <a:r>
              <a:rPr lang="cs" b="1">
                <a:solidFill>
                  <a:schemeClr val="lt1"/>
                </a:solidFill>
              </a:rPr>
              <a:t>Mr Einar Rull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369625"/>
            <a:ext cx="8520600" cy="31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- často dohromady se školkou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c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Prvních 6 let - 3 roky 1. školní období, 3 roky 2. školní období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c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konci 1. období test z matematiky a mateřského jazyka, na </a:t>
            </a:r>
            <a:r>
              <a:rPr lang="cs" sz="24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konci 2. období  matematika, mateřský jazyk a jeden další předmět - jaký, to se dozvědí na poslední chvíli (prevence “šprtání”); půl roku nato další testy</a:t>
            </a:r>
            <a:endParaRPr sz="24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1974</Words>
  <Application>Microsoft Office PowerPoint</Application>
  <PresentationFormat>Předvádění na obrazovce (16:9)</PresentationFormat>
  <Paragraphs>206</Paragraphs>
  <Slides>44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7" baseType="lpstr">
      <vt:lpstr>Arial</vt:lpstr>
      <vt:lpstr>Calibri</vt:lpstr>
      <vt:lpstr>Simple Light</vt:lpstr>
      <vt:lpstr>Job Shadowing         Estonia</vt:lpstr>
      <vt:lpstr>Něco o Estonsku</vt:lpstr>
      <vt:lpstr>What Lies Behind Estonia's Excellent PISA results</vt:lpstr>
      <vt:lpstr>What Lies Behind Estonia's Excellent PISA results Reading</vt:lpstr>
      <vt:lpstr>What Lies Behind Estonia's Excellent PISA results Science</vt:lpstr>
      <vt:lpstr>What Lies Behind Estonia's Excellent PISA results Math</vt:lpstr>
      <vt:lpstr>Meeting with Education and Youth Board/Estonia  Mr Einar Rull </vt:lpstr>
      <vt:lpstr>Meeting with Education and Youth Board/Estonia  Mr Einar Rull </vt:lpstr>
      <vt:lpstr>Meeting with Education and Youth Board/Estonia  Mr Einar Rull </vt:lpstr>
      <vt:lpstr>Meeting with Education and Youth Board/Estonia  Mr Einar Rull </vt:lpstr>
      <vt:lpstr>Meeting with Education and Youth Board/Estonia  Mr Einar Rull </vt:lpstr>
      <vt:lpstr>Mardi Kindergarten</vt:lpstr>
      <vt:lpstr>Mardi Kindergarten</vt:lpstr>
      <vt:lpstr>Mardi Kindergarten</vt:lpstr>
      <vt:lpstr>Actionbound game with Ly</vt:lpstr>
      <vt:lpstr>Actionbound game with Ly</vt:lpstr>
      <vt:lpstr>Laagna High School (primary and secondary school)</vt:lpstr>
      <vt:lpstr>Laagna High School (primary and secondary school)</vt:lpstr>
      <vt:lpstr>Laagna High School (primary and secondary school)</vt:lpstr>
      <vt:lpstr>Kullatera Kindergarten</vt:lpstr>
      <vt:lpstr>Kullatera Kindergarten</vt:lpstr>
      <vt:lpstr>Kullatera Kindergarten</vt:lpstr>
      <vt:lpstr>Kullatera Kindergarten</vt:lpstr>
      <vt:lpstr>Meeting with Tallinn Education Department  Ms Kadri Ausmaa</vt:lpstr>
      <vt:lpstr>Gustav Adolf Grammar School</vt:lpstr>
      <vt:lpstr>Základní hodnoty školy</vt:lpstr>
      <vt:lpstr>Gustav Adolf Grammar School</vt:lpstr>
      <vt:lpstr>Prezentace aplikace PowerPoint</vt:lpstr>
      <vt:lpstr>Gustav Adolf Grammar School</vt:lpstr>
      <vt:lpstr>Gustav Adolf Grammar School</vt:lpstr>
      <vt:lpstr>Gustav Adolf Grammar School</vt:lpstr>
      <vt:lpstr>Gustav Adolf Grammar School</vt:lpstr>
      <vt:lpstr>Prezentace aplikace PowerPoint</vt:lpstr>
      <vt:lpstr>Prezentace aplikace PowerPoint</vt:lpstr>
      <vt:lpstr>Gustav Adolf Grammar School</vt:lpstr>
      <vt:lpstr>Gustav Adolf Grammar School</vt:lpstr>
      <vt:lpstr>Loova Tuleviku Kool</vt:lpstr>
      <vt:lpstr>Prezentace aplikace PowerPoint</vt:lpstr>
      <vt:lpstr>Loova Tuleviku Kool</vt:lpstr>
      <vt:lpstr>Loova Tuleviku Kool</vt:lpstr>
      <vt:lpstr>Shrnutí - inspirace pro nás a naši školu</vt:lpstr>
      <vt:lpstr>Prezentace aplikace PowerPoint</vt:lpstr>
      <vt:lpstr>Prezentace aplikace PowerPoint</vt:lpstr>
      <vt:lpstr>Děkujeme za pozornost 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Shadowing         Estonia</dc:title>
  <cp:lastModifiedBy>Ivana Širková</cp:lastModifiedBy>
  <cp:revision>1</cp:revision>
  <dcterms:modified xsi:type="dcterms:W3CDTF">2024-01-15T11:32:56Z</dcterms:modified>
</cp:coreProperties>
</file>