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Times New Roman"/>
        <a:ea typeface="Times New Roman"/>
        <a:cs typeface="Times New Roman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0165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1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2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3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4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5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6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7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8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9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10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11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latin typeface="Times New Roman"/>
                <a:ea typeface="Times New Roman"/>
                <a:cs typeface="Times New Roman"/>
              </a:rPr>
              <a:t>12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6446520"/>
            <a:ext cx="11064240" cy="0"/>
          </a:xfrm>
          <a:prstGeom prst="line">
            <a:avLst/>
          </a:prstGeom>
          <a:noFill/>
          <a:ln w="6350">
            <a:solidFill>
              <a:srgbClr val="D3DDEB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6519672"/>
            <a:ext cx="374904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80" dirty="0">
                <a:solidFill>
                  <a:srgbClr val="607089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Erasmus+ Drážďany 2026</a:t>
            </a:r>
            <a:endParaRPr lang="en-US" sz="68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/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‹#›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/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‹#›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Times New Roman"/>
          <a:ea typeface="Times New Roman"/>
          <a:cs typeface="Times New Roman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Times New Roman"/>
          <a:ea typeface="Times New Roman"/>
          <a:cs typeface="Times New Roman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Times New Roman"/>
          <a:ea typeface="Times New Roman"/>
          <a:cs typeface="Times New Roman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/>
          <a:ea typeface="Times New Roman"/>
          <a:cs typeface="Times New Roman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/>
          <a:ea typeface="Times New Roman"/>
          <a:cs typeface="Times New Roman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/>
          <a:ea typeface="Times New Roman"/>
          <a:cs typeface="Times New Roman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Times New Roman"/>
          <a:ea typeface="Times New Roman"/>
          <a:cs typeface="Times New Roman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Times New Roman"/>
          <a:ea typeface="Times New Roman"/>
          <a:cs typeface="Times New Roman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Times New Roman"/>
          <a:ea typeface="Times New Roman"/>
          <a:cs typeface="Times New Roman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Times New Roman"/>
          <a:ea typeface="Times New Roman"/>
          <a:cs typeface="Times New Roman"/>
        </a:defRPr>
      </a:lvl9pPr>
    </p:bodyStyle>
    <p:otherStyle>
      <a:defPPr>
        <a:defRPr lang="en-US">
          <a:latin typeface="Times New Roman"/>
          <a:ea typeface="Times New Roman"/>
          <a:cs typeface="Times New Roman"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Times New Roman"/>
          <a:ea typeface="Times New Roman"/>
          <a:cs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outdoor_street_riverfront_scene_in_a_europe_batch_1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61629">
              <a:alpha val="76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4" name="Shape 1"/>
          <p:cNvSpPr/>
          <p:nvPr/>
        </p:nvSpPr>
        <p:spPr>
          <a:xfrm>
            <a:off x="0" y="0"/>
            <a:ext cx="4892040" cy="6858000"/>
          </a:xfrm>
          <a:prstGeom prst="rect">
            <a:avLst/>
          </a:prstGeom>
          <a:solidFill>
            <a:srgbClr val="071A2F">
              <a:alpha val="92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 dirty="0"/>
          </a:p>
        </p:txBody>
      </p:sp>
      <p:sp>
        <p:nvSpPr>
          <p:cNvPr id="5" name="Text 2"/>
          <p:cNvSpPr/>
          <p:nvPr/>
        </p:nvSpPr>
        <p:spPr>
          <a:xfrm>
            <a:off x="685800" y="502920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800" b="1" dirty="0">
                <a:solidFill>
                  <a:srgbClr val="F6C44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Erasmus+</a:t>
            </a:r>
            <a:endParaRPr lang="en-US" sz="1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6" name="Text 3"/>
          <p:cNvSpPr/>
          <p:nvPr/>
        </p:nvSpPr>
        <p:spPr>
          <a:xfrm>
            <a:off x="685800" y="1078992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4000" b="1" dirty="0">
                <a:solidFill>
                  <a:srgbClr val="FFFF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Drážďany 2026</a:t>
            </a:r>
            <a:endParaRPr lang="en-US" sz="40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Shape 4"/>
          <p:cNvSpPr/>
          <p:nvPr/>
        </p:nvSpPr>
        <p:spPr>
          <a:xfrm>
            <a:off x="685800" y="2011680"/>
            <a:ext cx="1005840" cy="73152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8" name="Text 5"/>
          <p:cNvSpPr/>
          <p:nvPr/>
        </p:nvSpPr>
        <p:spPr>
          <a:xfrm>
            <a:off x="685800" y="233172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00" dirty="0">
                <a:solidFill>
                  <a:srgbClr val="FFFF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4. 5. 2026 – 8. 5. 2026</a:t>
            </a:r>
            <a:endParaRPr lang="en-US" sz="15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6"/>
          <p:cNvSpPr/>
          <p:nvPr/>
        </p:nvSpPr>
        <p:spPr>
          <a:xfrm>
            <a:off x="685800" y="2788920"/>
            <a:ext cx="365760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00" dirty="0">
                <a:solidFill>
                  <a:srgbClr val="EAF2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13 studentů + 4 učitelé</a:t>
            </a:r>
            <a:endParaRPr lang="en-US" sz="1400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00" dirty="0">
                <a:solidFill>
                  <a:srgbClr val="EAF2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121. Oberschule Johann Georg Palitsch</a:t>
            </a:r>
            <a:endParaRPr lang="en-US" sz="1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7"/>
          <p:cNvSpPr/>
          <p:nvPr/>
        </p:nvSpPr>
        <p:spPr>
          <a:xfrm>
            <a:off x="685800" y="6172200"/>
            <a:ext cx="29260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50" dirty="0">
                <a:solidFill>
                  <a:srgbClr val="DDE8F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ZŠ Mníšek pod Brdy</a:t>
            </a:r>
            <a:endParaRPr lang="en-US" sz="105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EF835D55-5554-E5C7-3916-04E1C22BD4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950" y="272127"/>
            <a:ext cx="1479860" cy="422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12" descr="ZŠ Mníšek pod Brdy">
            <a:extLst>
              <a:ext uri="{FF2B5EF4-FFF2-40B4-BE49-F238E27FC236}">
                <a16:creationId xmlns:a16="http://schemas.microsoft.com/office/drawing/2014/main" id="{DDF252DB-3F1E-9C89-58D1-890EEBDB46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09" y="4522919"/>
            <a:ext cx="1151571" cy="1151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13" descr="Dresden |">
            <a:extLst>
              <a:ext uri="{FF2B5EF4-FFF2-40B4-BE49-F238E27FC236}">
                <a16:creationId xmlns:a16="http://schemas.microsoft.com/office/drawing/2014/main" id="{22D60DA8-5D00-A7E1-C24F-33C7788D44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10" y="4491554"/>
            <a:ext cx="1227221" cy="1214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8138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Přehled mobility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Základní informace o výjezdu do Drážďan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Text 4"/>
          <p:cNvSpPr/>
          <p:nvPr/>
        </p:nvSpPr>
        <p:spPr>
          <a:xfrm>
            <a:off x="914400" y="1874520"/>
            <a:ext cx="1920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310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13</a:t>
            </a:r>
            <a:endParaRPr lang="en-US" sz="31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Text 5"/>
          <p:cNvSpPr/>
          <p:nvPr/>
        </p:nvSpPr>
        <p:spPr>
          <a:xfrm>
            <a:off x="914400" y="244144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studentů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Text 6"/>
          <p:cNvSpPr/>
          <p:nvPr/>
        </p:nvSpPr>
        <p:spPr>
          <a:xfrm>
            <a:off x="2971800" y="1874520"/>
            <a:ext cx="1920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3100" b="1" dirty="0">
                <a:solidFill>
                  <a:srgbClr val="4CAF5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4</a:t>
            </a:r>
            <a:endParaRPr lang="en-US" sz="31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7"/>
          <p:cNvSpPr/>
          <p:nvPr/>
        </p:nvSpPr>
        <p:spPr>
          <a:xfrm>
            <a:off x="2971800" y="244144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učitelé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029200" y="1874520"/>
            <a:ext cx="1920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3100" b="1" dirty="0">
                <a:solidFill>
                  <a:srgbClr val="D6423A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5 dní</a:t>
            </a:r>
            <a:endParaRPr lang="en-US" sz="31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029200" y="244144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4. 5. – 8. 5. 2026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7086600" y="1874520"/>
            <a:ext cx="1920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3100" b="1" dirty="0">
                <a:solidFill>
                  <a:srgbClr val="F6C44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≈500</a:t>
            </a:r>
            <a:endParaRPr lang="en-US" sz="31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7086600" y="2441448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kapacita hostitelské školy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960120" y="3657600"/>
            <a:ext cx="9784080" cy="0"/>
          </a:xfrm>
          <a:prstGeom prst="line">
            <a:avLst/>
          </a:prstGeom>
          <a:noFill/>
          <a:ln w="15240">
            <a:solidFill>
              <a:srgbClr val="C8D7E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5" name="Shape 13"/>
          <p:cNvSpPr/>
          <p:nvPr/>
        </p:nvSpPr>
        <p:spPr>
          <a:xfrm>
            <a:off x="868680" y="3419856"/>
            <a:ext cx="475488" cy="475488"/>
          </a:xfrm>
          <a:prstGeom prst="ellipse">
            <a:avLst/>
          </a:prstGeom>
          <a:solidFill>
            <a:srgbClr val="FFFFFF"/>
          </a:solidFill>
          <a:ln w="1397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6" name="Text 14"/>
          <p:cNvSpPr/>
          <p:nvPr/>
        </p:nvSpPr>
        <p:spPr>
          <a:xfrm>
            <a:off x="1024128" y="3529584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</a:t>
            </a:r>
            <a:endParaRPr lang="en-US" sz="10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548640" y="4069080"/>
            <a:ext cx="11430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Příjezd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a seznámení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3017520" y="3419856"/>
            <a:ext cx="475488" cy="475488"/>
          </a:xfrm>
          <a:prstGeom prst="ellipse">
            <a:avLst/>
          </a:prstGeom>
          <a:solidFill>
            <a:srgbClr val="FFFFFF"/>
          </a:solidFill>
          <a:ln w="1397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9" name="Text 17"/>
          <p:cNvSpPr/>
          <p:nvPr/>
        </p:nvSpPr>
        <p:spPr>
          <a:xfrm>
            <a:off x="3172968" y="3529584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2</a:t>
            </a:r>
            <a:endParaRPr lang="en-US" sz="10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697480" y="4069080"/>
            <a:ext cx="11430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Náslechy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ve výuce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5166360" y="3419856"/>
            <a:ext cx="475488" cy="475488"/>
          </a:xfrm>
          <a:prstGeom prst="ellipse">
            <a:avLst/>
          </a:prstGeom>
          <a:solidFill>
            <a:srgbClr val="FFFFFF"/>
          </a:solidFill>
          <a:ln w="1397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2" name="Text 20"/>
          <p:cNvSpPr/>
          <p:nvPr/>
        </p:nvSpPr>
        <p:spPr>
          <a:xfrm>
            <a:off x="5321808" y="3529584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3</a:t>
            </a:r>
            <a:endParaRPr lang="en-US" sz="10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4846320" y="4069080"/>
            <a:ext cx="11430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Prohlídka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školy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7315200" y="3419856"/>
            <a:ext cx="475488" cy="475488"/>
          </a:xfrm>
          <a:prstGeom prst="ellipse">
            <a:avLst/>
          </a:prstGeom>
          <a:solidFill>
            <a:srgbClr val="FFFFFF"/>
          </a:solidFill>
          <a:ln w="1397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5" name="Text 23"/>
          <p:cNvSpPr/>
          <p:nvPr/>
        </p:nvSpPr>
        <p:spPr>
          <a:xfrm>
            <a:off x="7470648" y="3529584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4</a:t>
            </a:r>
            <a:endParaRPr lang="en-US" sz="10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6995160" y="4069080"/>
            <a:ext cx="11430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Historické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centrum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9464040" y="3419856"/>
            <a:ext cx="475488" cy="475488"/>
          </a:xfrm>
          <a:prstGeom prst="ellipse">
            <a:avLst/>
          </a:prstGeom>
          <a:solidFill>
            <a:srgbClr val="FFFFFF"/>
          </a:solidFill>
          <a:ln w="1397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8" name="Text 26"/>
          <p:cNvSpPr/>
          <p:nvPr/>
        </p:nvSpPr>
        <p:spPr>
          <a:xfrm>
            <a:off x="9619488" y="3529584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5</a:t>
            </a:r>
            <a:endParaRPr lang="en-US" sz="10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9144000" y="4069080"/>
            <a:ext cx="11430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Vyhodnocení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4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zkušeností</a:t>
            </a:r>
            <a:endParaRPr lang="en-US" sz="124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868680" y="5166360"/>
            <a:ext cx="56692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00" b="1" dirty="0">
                <a:solidFill>
                  <a:srgbClr val="0B1F3A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Hostitelská škola: 121. Oberschule Johann Georg Palitsch</a:t>
            </a:r>
            <a:endParaRPr lang="en-US" sz="1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868680" y="5532120"/>
            <a:ext cx="98755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0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Výstupem mobility je porovnání organizace školy, výuky a školního prostředí s podmínkami na ZŠ Mníšek pod Brdy.</a:t>
            </a:r>
            <a:endParaRPr lang="en-US" sz="1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33" name="Text 31"/>
          <p:cNvSpPr/>
          <p:nvPr/>
        </p:nvSpPr>
        <p:spPr>
          <a:xfrm>
            <a:off x="594360" y="6565392"/>
            <a:ext cx="34747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Erasmus+ Drážďany 2026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2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2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BFC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Cíle programu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5120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Co jsme chtěli během pobytu sledovat a porovnat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pic>
        <p:nvPicPr>
          <p:cNvPr id="6" name="Image 0" descr="/mnt/data/a_wide_realistic_photo_of_a_bright_classroom_scen_batch_2.png"/>
          <p:cNvPicPr>
            <a:picLocks noChangeAspect="1"/>
          </p:cNvPicPr>
          <p:nvPr/>
        </p:nvPicPr>
        <p:blipFill>
          <a:blip r:embed="rId3"/>
          <a:srcRect l="7000" r="27437"/>
          <a:stretch/>
        </p:blipFill>
        <p:spPr>
          <a:xfrm>
            <a:off x="6400800" y="1051560"/>
            <a:ext cx="5166360" cy="443484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6172200" y="1051560"/>
            <a:ext cx="201168" cy="4434840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8" name="Text 5"/>
          <p:cNvSpPr/>
          <p:nvPr/>
        </p:nvSpPr>
        <p:spPr>
          <a:xfrm>
            <a:off x="868680" y="1965960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6"/>
          <p:cNvSpPr/>
          <p:nvPr/>
        </p:nvSpPr>
        <p:spPr>
          <a:xfrm>
            <a:off x="1170432" y="1965960"/>
            <a:ext cx="4892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pozorovat způsob výuky na německé škole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7"/>
          <p:cNvSpPr/>
          <p:nvPr/>
        </p:nvSpPr>
        <p:spPr>
          <a:xfrm>
            <a:off x="868680" y="2450592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170432" y="2450592"/>
            <a:ext cx="4892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porovnat organizaci školního dne a prostředí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Text 9"/>
          <p:cNvSpPr/>
          <p:nvPr/>
        </p:nvSpPr>
        <p:spPr>
          <a:xfrm>
            <a:off x="868680" y="2935224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1170432" y="2935224"/>
            <a:ext cx="4892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vyhodnotit inspiraci pro ZŠ Mníšek pod Brdy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868680" y="3419856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170432" y="3419856"/>
            <a:ext cx="4892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rozvíjet jazykové a mezikulturní zkušenosti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868680" y="390448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1170432" y="3904488"/>
            <a:ext cx="4892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poznat Drážďany jako historické a kulturní centrum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868680" y="4983480"/>
            <a:ext cx="5029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i="1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Poznámka: závěry vycházejí z pozorovaných hodin a konkrétních částí programu.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1" name="Text 18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3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3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bright_interior_scene_of_a_modern_school_c_batch_3.png"/>
          <p:cNvPicPr>
            <a:picLocks noChangeAspect="1"/>
          </p:cNvPicPr>
          <p:nvPr/>
        </p:nvPicPr>
        <p:blipFill>
          <a:blip r:embed="rId3"/>
          <a:srcRect r="55726"/>
          <a:stretch/>
        </p:blipFill>
        <p:spPr>
          <a:xfrm>
            <a:off x="0" y="0"/>
            <a:ext cx="539496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120640" y="0"/>
            <a:ext cx="201168" cy="6858000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4" name="Text 1"/>
          <p:cNvSpPr/>
          <p:nvPr/>
        </p:nvSpPr>
        <p:spPr>
          <a:xfrm>
            <a:off x="5806440" y="640080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8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Hostitelská škola</a:t>
            </a:r>
            <a:endParaRPr lang="en-US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Text 2"/>
          <p:cNvSpPr/>
          <p:nvPr/>
        </p:nvSpPr>
        <p:spPr>
          <a:xfrm>
            <a:off x="5833872" y="1207008"/>
            <a:ext cx="4800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121. Oberschule Johann Georg Palitsch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6" name="Shape 3"/>
          <p:cNvSpPr/>
          <p:nvPr/>
        </p:nvSpPr>
        <p:spPr>
          <a:xfrm>
            <a:off x="5833872" y="1874520"/>
            <a:ext cx="2057400" cy="38404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1669B2">
                <a:alpha val="3000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7" name="Text 4"/>
          <p:cNvSpPr/>
          <p:nvPr/>
        </p:nvSpPr>
        <p:spPr>
          <a:xfrm>
            <a:off x="5934456" y="1970532"/>
            <a:ext cx="185623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15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kapacita cca 500 žáků</a:t>
            </a:r>
            <a:endParaRPr lang="en-US" sz="11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Shape 5"/>
          <p:cNvSpPr/>
          <p:nvPr/>
        </p:nvSpPr>
        <p:spPr>
          <a:xfrm>
            <a:off x="8092440" y="1874520"/>
            <a:ext cx="2240280" cy="38404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4CAF50">
                <a:alpha val="3000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9" name="Text 6"/>
          <p:cNvSpPr/>
          <p:nvPr/>
        </p:nvSpPr>
        <p:spPr>
          <a:xfrm>
            <a:off x="8193024" y="1970532"/>
            <a:ext cx="20391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150" b="1" dirty="0">
                <a:solidFill>
                  <a:srgbClr val="4CAF5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náslechy v 5 předmětech</a:t>
            </a:r>
            <a:endParaRPr lang="en-US" sz="11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833872" y="2743200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135624" y="2743200"/>
            <a:ext cx="48463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0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škola působila prostorově přehledně a funkčně</a:t>
            </a:r>
            <a:endParaRPr lang="en-US" sz="15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Text 9"/>
          <p:cNvSpPr/>
          <p:nvPr/>
        </p:nvSpPr>
        <p:spPr>
          <a:xfrm>
            <a:off x="5833872" y="321868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6135624" y="3218688"/>
            <a:ext cx="48463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0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rozvržení místností bylo hodnoceno jako promyšlenější než u nás</a:t>
            </a:r>
            <a:endParaRPr lang="en-US" sz="15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5833872" y="3694176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6135624" y="3694176"/>
            <a:ext cx="48463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0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chodby nebyly výrazně vybaveny odpočinkovými místy</a:t>
            </a:r>
            <a:endParaRPr lang="en-US" sz="15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5833872" y="4169664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6135624" y="4169664"/>
            <a:ext cx="48463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0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většina volného času žáků probíhala ve třídách</a:t>
            </a:r>
            <a:endParaRPr lang="en-US" sz="15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Shape 15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9" name="Text 16"/>
          <p:cNvSpPr/>
          <p:nvPr/>
        </p:nvSpPr>
        <p:spPr>
          <a:xfrm>
            <a:off x="594360" y="6565392"/>
            <a:ext cx="34747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Erasmus+ Drážďany 2026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4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4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8138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Navštívená výuka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Náslechy probíhaly ve vybraných vyučovacích hodinách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Shape 4"/>
          <p:cNvSpPr/>
          <p:nvPr/>
        </p:nvSpPr>
        <p:spPr>
          <a:xfrm>
            <a:off x="841248" y="1874520"/>
            <a:ext cx="3154680" cy="1325880"/>
          </a:xfrm>
          <a:prstGeom prst="roundRect">
            <a:avLst>
              <a:gd name="adj" fmla="val 5517"/>
            </a:avLst>
          </a:prstGeom>
          <a:solidFill>
            <a:srgbClr val="F9FBFE"/>
          </a:solidFill>
          <a:ln w="10160">
            <a:solidFill>
              <a:srgbClr val="D8E2F1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7" name="Shape 5"/>
          <p:cNvSpPr/>
          <p:nvPr/>
        </p:nvSpPr>
        <p:spPr>
          <a:xfrm>
            <a:off x="841248" y="1874520"/>
            <a:ext cx="137160" cy="1325880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8" name="Text 6"/>
          <p:cNvSpPr/>
          <p:nvPr/>
        </p:nvSpPr>
        <p:spPr>
          <a:xfrm>
            <a:off x="1188720" y="2130552"/>
            <a:ext cx="2514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Německý jazyk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7"/>
          <p:cNvSpPr/>
          <p:nvPr/>
        </p:nvSpPr>
        <p:spPr>
          <a:xfrm>
            <a:off x="1188720" y="2587752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komunikace, práce s jazykem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498848" y="1874520"/>
            <a:ext cx="3154680" cy="1325880"/>
          </a:xfrm>
          <a:prstGeom prst="roundRect">
            <a:avLst>
              <a:gd name="adj" fmla="val 5517"/>
            </a:avLst>
          </a:prstGeom>
          <a:solidFill>
            <a:srgbClr val="F9FBFE"/>
          </a:solidFill>
          <a:ln w="10160">
            <a:solidFill>
              <a:srgbClr val="D8E2F1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1" name="Shape 9"/>
          <p:cNvSpPr/>
          <p:nvPr/>
        </p:nvSpPr>
        <p:spPr>
          <a:xfrm>
            <a:off x="4498848" y="1874520"/>
            <a:ext cx="137160" cy="1325880"/>
          </a:xfrm>
          <a:prstGeom prst="rect">
            <a:avLst/>
          </a:prstGeom>
          <a:solidFill>
            <a:srgbClr val="D6423A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2" name="Text 10"/>
          <p:cNvSpPr/>
          <p:nvPr/>
        </p:nvSpPr>
        <p:spPr>
          <a:xfrm>
            <a:off x="4846320" y="2130552"/>
            <a:ext cx="2514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Dějepis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846320" y="2587752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práce s událostmi a souvislostmi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156448" y="1874520"/>
            <a:ext cx="3154680" cy="1325880"/>
          </a:xfrm>
          <a:prstGeom prst="roundRect">
            <a:avLst>
              <a:gd name="adj" fmla="val 5517"/>
            </a:avLst>
          </a:prstGeom>
          <a:solidFill>
            <a:srgbClr val="F9FBFE"/>
          </a:solidFill>
          <a:ln w="10160">
            <a:solidFill>
              <a:srgbClr val="D8E2F1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5" name="Shape 13"/>
          <p:cNvSpPr/>
          <p:nvPr/>
        </p:nvSpPr>
        <p:spPr>
          <a:xfrm>
            <a:off x="8156448" y="1874520"/>
            <a:ext cx="137160" cy="1325880"/>
          </a:xfrm>
          <a:prstGeom prst="rect">
            <a:avLst/>
          </a:prstGeom>
          <a:solidFill>
            <a:srgbClr val="4CAF50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6" name="Text 14"/>
          <p:cNvSpPr/>
          <p:nvPr/>
        </p:nvSpPr>
        <p:spPr>
          <a:xfrm>
            <a:off x="8503920" y="2130552"/>
            <a:ext cx="2514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Fyzika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503920" y="2587752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vysvětlení jevů a procvičení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841248" y="4160520"/>
            <a:ext cx="3154680" cy="1325880"/>
          </a:xfrm>
          <a:prstGeom prst="roundRect">
            <a:avLst>
              <a:gd name="adj" fmla="val 5517"/>
            </a:avLst>
          </a:prstGeom>
          <a:solidFill>
            <a:srgbClr val="F9FBFE"/>
          </a:solidFill>
          <a:ln w="10160">
            <a:solidFill>
              <a:srgbClr val="D8E2F1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41248" y="4160520"/>
            <a:ext cx="137160" cy="1325880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0" name="Text 18"/>
          <p:cNvSpPr/>
          <p:nvPr/>
        </p:nvSpPr>
        <p:spPr>
          <a:xfrm>
            <a:off x="1188720" y="4416552"/>
            <a:ext cx="2514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Anglický jazyk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188720" y="4873752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aktivní jazykové zapojení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498848" y="4160520"/>
            <a:ext cx="3154680" cy="1325880"/>
          </a:xfrm>
          <a:prstGeom prst="roundRect">
            <a:avLst>
              <a:gd name="adj" fmla="val 5517"/>
            </a:avLst>
          </a:prstGeom>
          <a:solidFill>
            <a:srgbClr val="F9FBFE"/>
          </a:solidFill>
          <a:ln w="10160">
            <a:solidFill>
              <a:srgbClr val="D8E2F1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3" name="Shape 21"/>
          <p:cNvSpPr/>
          <p:nvPr/>
        </p:nvSpPr>
        <p:spPr>
          <a:xfrm>
            <a:off x="4498848" y="4160520"/>
            <a:ext cx="137160" cy="1325880"/>
          </a:xfrm>
          <a:prstGeom prst="rect">
            <a:avLst/>
          </a:prstGeom>
          <a:solidFill>
            <a:srgbClr val="4BB3FD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4" name="Text 22"/>
          <p:cNvSpPr/>
          <p:nvPr/>
        </p:nvSpPr>
        <p:spPr>
          <a:xfrm>
            <a:off x="4846320" y="4416552"/>
            <a:ext cx="2514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Matematika</a:t>
            </a:r>
            <a:endParaRPr lang="en-US" sz="1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846320" y="4873752"/>
            <a:ext cx="2514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postup řešení a kontrola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868680" y="5806440"/>
            <a:ext cx="9966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i="1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Cílem nebylo hodnotit jednotlivé pedagogy, ale zachytit obecné rysy výuky a školního prostředí.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9" name="Text 27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5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5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realistic_photo_of_a_bright_classroom_scen_batch_2.png"/>
          <p:cNvPicPr>
            <a:picLocks noChangeAspect="1"/>
          </p:cNvPicPr>
          <p:nvPr/>
        </p:nvPicPr>
        <p:blipFill>
          <a:blip r:embed="rId3"/>
          <a:srcRect l="5000" r="39682"/>
          <a:stretch/>
        </p:blipFill>
        <p:spPr>
          <a:xfrm>
            <a:off x="0" y="914400"/>
            <a:ext cx="5257800" cy="53492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06440" y="667512"/>
            <a:ext cx="5212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Pozorovaný způsob výuky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1"/>
          <p:cNvSpPr/>
          <p:nvPr/>
        </p:nvSpPr>
        <p:spPr>
          <a:xfrm>
            <a:off x="5833872" y="1307592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2"/>
          <p:cNvSpPr/>
          <p:nvPr/>
        </p:nvSpPr>
        <p:spPr>
          <a:xfrm>
            <a:off x="6537960" y="1307592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Text 3"/>
          <p:cNvSpPr/>
          <p:nvPr/>
        </p:nvSpPr>
        <p:spPr>
          <a:xfrm>
            <a:off x="5833872" y="1828800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Text 4"/>
          <p:cNvSpPr/>
          <p:nvPr/>
        </p:nvSpPr>
        <p:spPr>
          <a:xfrm>
            <a:off x="6135624" y="1828800"/>
            <a:ext cx="475488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kombinace krátkého výkladu, řízeného rozhovoru a procvičování</a:t>
            </a:r>
            <a:endParaRPr lang="en-US" sz="14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Text 5"/>
          <p:cNvSpPr/>
          <p:nvPr/>
        </p:nvSpPr>
        <p:spPr>
          <a:xfrm>
            <a:off x="5833872" y="230428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6"/>
          <p:cNvSpPr/>
          <p:nvPr/>
        </p:nvSpPr>
        <p:spPr>
          <a:xfrm>
            <a:off x="6135624" y="2304288"/>
            <a:ext cx="475488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samostatná práce a práce ve dvojicích nebo menších skupinách</a:t>
            </a:r>
            <a:endParaRPr lang="en-US" sz="14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833872" y="2779776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135624" y="2779776"/>
            <a:ext cx="475488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 jazykových hodinách důraz na porozumění a aktivní zapojení</a:t>
            </a:r>
            <a:endParaRPr lang="en-US" sz="14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Text 9"/>
          <p:cNvSpPr/>
          <p:nvPr/>
        </p:nvSpPr>
        <p:spPr>
          <a:xfrm>
            <a:off x="5833872" y="3255264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6135624" y="3255264"/>
            <a:ext cx="475488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 matematice a přírodovědných předmětech důraz na postup řešení</a:t>
            </a:r>
            <a:endParaRPr lang="en-US" sz="14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5833872" y="3730752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6135624" y="3730752"/>
            <a:ext cx="475488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5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průběžná kontrola práce a zpětná vazba ze strany vyučujícího</a:t>
            </a:r>
            <a:endParaRPr lang="en-US" sz="14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6" name="Shape 13"/>
          <p:cNvSpPr/>
          <p:nvPr/>
        </p:nvSpPr>
        <p:spPr>
          <a:xfrm>
            <a:off x="5833872" y="4663440"/>
            <a:ext cx="4892040" cy="713232"/>
          </a:xfrm>
          <a:prstGeom prst="rect">
            <a:avLst/>
          </a:prstGeom>
          <a:solidFill>
            <a:srgbClr val="EAF3FE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7" name="Text 14"/>
          <p:cNvSpPr/>
          <p:nvPr/>
        </p:nvSpPr>
        <p:spPr>
          <a:xfrm>
            <a:off x="6016752" y="4882896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80" b="1" dirty="0">
                <a:solidFill>
                  <a:srgbClr val="0B1F3A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Celkově působila výuka strukturovaně, s jasně vymezenými úkoly pro žáky.</a:t>
            </a:r>
            <a:endParaRPr lang="en-US" sz="138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Shape 15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9" name="Text 16"/>
          <p:cNvSpPr/>
          <p:nvPr/>
        </p:nvSpPr>
        <p:spPr>
          <a:xfrm>
            <a:off x="594360" y="6565392"/>
            <a:ext cx="34747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Erasmus+ Drážďany 2026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6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6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8138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Porovnání se ZŠ Mníšek pod Brdy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Silné stránky a rozdíly z pohledu návštěvy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Shape 4"/>
          <p:cNvSpPr/>
          <p:nvPr/>
        </p:nvSpPr>
        <p:spPr>
          <a:xfrm>
            <a:off x="822960" y="1755648"/>
            <a:ext cx="5166360" cy="4160520"/>
          </a:xfrm>
          <a:prstGeom prst="roundRect">
            <a:avLst>
              <a:gd name="adj" fmla="val 1758"/>
            </a:avLst>
          </a:prstGeom>
          <a:solidFill>
            <a:srgbClr val="F8FBFF"/>
          </a:solidFill>
          <a:ln w="12700">
            <a:solidFill>
              <a:srgbClr val="D7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7" name="Shape 5"/>
          <p:cNvSpPr/>
          <p:nvPr/>
        </p:nvSpPr>
        <p:spPr>
          <a:xfrm>
            <a:off x="6217920" y="1755648"/>
            <a:ext cx="5166360" cy="4160520"/>
          </a:xfrm>
          <a:prstGeom prst="roundRect">
            <a:avLst>
              <a:gd name="adj" fmla="val 1758"/>
            </a:avLst>
          </a:prstGeom>
          <a:solidFill>
            <a:srgbClr val="F8FBFF"/>
          </a:solidFill>
          <a:ln w="12700">
            <a:solidFill>
              <a:srgbClr val="D7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8" name="Text 6"/>
          <p:cNvSpPr/>
          <p:nvPr/>
        </p:nvSpPr>
        <p:spPr>
          <a:xfrm>
            <a:off x="1078992" y="2048256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800" b="1" dirty="0">
                <a:solidFill>
                  <a:srgbClr val="1669B2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121. Oberschule</a:t>
            </a:r>
            <a:endParaRPr lang="en-US" sz="1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7"/>
          <p:cNvSpPr/>
          <p:nvPr/>
        </p:nvSpPr>
        <p:spPr>
          <a:xfrm>
            <a:off x="6473952" y="2048256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800" b="1" dirty="0">
                <a:solidFill>
                  <a:srgbClr val="4CAF50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ZŠ Mníšek pod Brdy</a:t>
            </a:r>
            <a:endParaRPr lang="en-US" sz="1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8"/>
          <p:cNvSpPr/>
          <p:nvPr/>
        </p:nvSpPr>
        <p:spPr>
          <a:xfrm>
            <a:off x="1097280" y="2697480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9"/>
          <p:cNvSpPr/>
          <p:nvPr/>
        </p:nvSpPr>
        <p:spPr>
          <a:xfrm>
            <a:off x="1399032" y="2697480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promyšlenější rozvržení místností a lepší prostorová logika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97280" y="3227832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399032" y="3227832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méně míst pro odpočinek na chodbách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1097280" y="3758184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1399032" y="3758184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přestávky žáci trávili převážně ve třídách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1097280" y="4288536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399032" y="4288536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kázeň žáků byla oproti naší škole slabší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492240" y="2697480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6793992" y="2697480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lepší úroveň kázně a organizace chování žáků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492240" y="3227832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793992" y="3227832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více možností pro odpočinek a pobyt mimo třídu během přestávek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492240" y="3758184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6793992" y="3758184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prostorové uspořádání školy by mohlo čerpat inspiraci z návštěvy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6492240" y="4288536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7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3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6793992" y="4288536"/>
            <a:ext cx="438912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7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možnost využít vybrané prvky organizace výuky a prostředí</a:t>
            </a:r>
            <a:endParaRPr lang="en-US" sz="127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7" name="Text 25"/>
          <p:cNvSpPr/>
          <p:nvPr/>
        </p:nvSpPr>
        <p:spPr>
          <a:xfrm>
            <a:off x="594360" y="6565392"/>
            <a:ext cx="34747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7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9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7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52120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Prostory školy a organizace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5212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Co nás při prohlídce školy zaujalo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pic>
        <p:nvPicPr>
          <p:cNvPr id="6" name="Image 0" descr="/mnt/data/a_wide_bright_interior_scene_of_a_modern_school_c_batch_3.png"/>
          <p:cNvPicPr>
            <a:picLocks noChangeAspect="1"/>
          </p:cNvPicPr>
          <p:nvPr/>
        </p:nvPicPr>
        <p:blipFill>
          <a:blip r:embed="rId3"/>
          <a:srcRect l="16000" r="17057"/>
          <a:stretch/>
        </p:blipFill>
        <p:spPr>
          <a:xfrm>
            <a:off x="6355080" y="1143000"/>
            <a:ext cx="5166360" cy="43434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68680" y="1965960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2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Text 5"/>
          <p:cNvSpPr/>
          <p:nvPr/>
        </p:nvSpPr>
        <p:spPr>
          <a:xfrm>
            <a:off x="1170432" y="1965960"/>
            <a:ext cx="493776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2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rozmístění učeben a provozních částí školy působilo logicky</a:t>
            </a:r>
            <a:endParaRPr lang="en-US" sz="15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6"/>
          <p:cNvSpPr/>
          <p:nvPr/>
        </p:nvSpPr>
        <p:spPr>
          <a:xfrm>
            <a:off x="868680" y="2478024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2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170432" y="2478024"/>
            <a:ext cx="493776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2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orientace v budově byla přehledná a dobře čitelná</a:t>
            </a:r>
            <a:endParaRPr lang="en-US" sz="15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8"/>
          <p:cNvSpPr/>
          <p:nvPr/>
        </p:nvSpPr>
        <p:spPr>
          <a:xfrm>
            <a:off x="868680" y="299008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2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170432" y="2990088"/>
            <a:ext cx="493776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2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chyběla výraznější odpočinková místa na chodbách</a:t>
            </a:r>
            <a:endParaRPr lang="en-US" sz="15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868680" y="3502152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2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•</a:t>
            </a:r>
            <a:endParaRPr lang="en-US" sz="16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170432" y="3502152"/>
            <a:ext cx="493776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20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přestávkový režim byl více navázán na pobyt žáků ve třídách</a:t>
            </a:r>
            <a:endParaRPr lang="en-US" sz="15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868680" y="4754880"/>
            <a:ext cx="4983480" cy="777240"/>
          </a:xfrm>
          <a:prstGeom prst="rect">
            <a:avLst/>
          </a:prstGeom>
          <a:solidFill>
            <a:srgbClr val="FFF7DC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6" name="Text 13"/>
          <p:cNvSpPr/>
          <p:nvPr/>
        </p:nvSpPr>
        <p:spPr>
          <a:xfrm>
            <a:off x="1051560" y="498348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b="1" dirty="0">
                <a:solidFill>
                  <a:srgbClr val="0B1F3A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Hlavní inspirace: promyšlené prostorové řešení může zlepšit orientaci, provoz školy i organizaci výuky.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8" name="Text 15"/>
          <p:cNvSpPr/>
          <p:nvPr/>
        </p:nvSpPr>
        <p:spPr>
          <a:xfrm>
            <a:off x="594360" y="6236209"/>
            <a:ext cx="34747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8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8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8138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Kázeň a školní klima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Pozorování chování žáků a dopadu na výuku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Shape 4"/>
          <p:cNvSpPr/>
          <p:nvPr/>
        </p:nvSpPr>
        <p:spPr>
          <a:xfrm>
            <a:off x="1234440" y="3246120"/>
            <a:ext cx="9646920" cy="0"/>
          </a:xfrm>
          <a:prstGeom prst="line">
            <a:avLst/>
          </a:prstGeom>
          <a:noFill/>
          <a:ln w="15240">
            <a:solidFill>
              <a:srgbClr val="C8D7EA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7" name="Shape 5"/>
          <p:cNvSpPr/>
          <p:nvPr/>
        </p:nvSpPr>
        <p:spPr>
          <a:xfrm>
            <a:off x="914400" y="2999232"/>
            <a:ext cx="502920" cy="5029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8" name="Text 6"/>
          <p:cNvSpPr/>
          <p:nvPr/>
        </p:nvSpPr>
        <p:spPr>
          <a:xfrm>
            <a:off x="1078992" y="3099816"/>
            <a:ext cx="1828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8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1</a:t>
            </a:r>
            <a:endParaRPr lang="en-US" sz="108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Text 7"/>
          <p:cNvSpPr/>
          <p:nvPr/>
        </p:nvSpPr>
        <p:spPr>
          <a:xfrm>
            <a:off x="502920" y="1920240"/>
            <a:ext cx="1325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/>
                <a:ea typeface="Times New Roman"/>
                <a:cs typeface="Times New Roman"/>
              </a:rPr>
              <a:t>Řád ve výuce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28600" y="3749040"/>
            <a:ext cx="182880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/>
                <a:ea typeface="Times New Roman"/>
                <a:cs typeface="Times New Roman"/>
              </a:rPr>
              <a:t>Jasná pravidla a pokyny usnadňují soustředění.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703320" y="2999232"/>
            <a:ext cx="502920" cy="5029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2" name="Text 10"/>
          <p:cNvSpPr/>
          <p:nvPr/>
        </p:nvSpPr>
        <p:spPr>
          <a:xfrm>
            <a:off x="3867912" y="3099816"/>
            <a:ext cx="1828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8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2</a:t>
            </a:r>
            <a:endParaRPr lang="en-US" sz="108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291840" y="1920240"/>
            <a:ext cx="1325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/>
                <a:ea typeface="Times New Roman"/>
                <a:cs typeface="Times New Roman"/>
              </a:rPr>
              <a:t>Přestávky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017520" y="3749040"/>
            <a:ext cx="182880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/>
                <a:ea typeface="Times New Roman"/>
                <a:cs typeface="Times New Roman"/>
              </a:rPr>
              <a:t>Pobyt ve třídách snižuje potřebu odpočinkových zón, ale může zvýšit ruch.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492240" y="2999232"/>
            <a:ext cx="502920" cy="5029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6" name="Text 14"/>
          <p:cNvSpPr/>
          <p:nvPr/>
        </p:nvSpPr>
        <p:spPr>
          <a:xfrm>
            <a:off x="6656832" y="3099816"/>
            <a:ext cx="1828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8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3</a:t>
            </a:r>
            <a:endParaRPr lang="en-US" sz="108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080760" y="1920240"/>
            <a:ext cx="1325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/>
                <a:ea typeface="Times New Roman"/>
                <a:cs typeface="Times New Roman"/>
              </a:rPr>
              <a:t>Kázeň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5806440" y="3749040"/>
            <a:ext cx="182880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/>
                <a:ea typeface="Times New Roman"/>
                <a:cs typeface="Times New Roman"/>
              </a:rPr>
              <a:t>Oproti naší škole byla pozorována slabší kázeň žáků.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9281160" y="2999232"/>
            <a:ext cx="502920" cy="5029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1669B2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0" name="Text 18"/>
          <p:cNvSpPr/>
          <p:nvPr/>
        </p:nvSpPr>
        <p:spPr>
          <a:xfrm>
            <a:off x="9445752" y="3099816"/>
            <a:ext cx="1828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080" b="1" dirty="0">
                <a:solidFill>
                  <a:srgbClr val="1669B2"/>
                </a:solidFill>
                <a:latin typeface="Times New Roman"/>
                <a:ea typeface="Times New Roman"/>
                <a:cs typeface="Times New Roman"/>
              </a:rPr>
              <a:t>4</a:t>
            </a:r>
            <a:endParaRPr lang="en-US" sz="108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8869680" y="1920240"/>
            <a:ext cx="1325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/>
                <a:ea typeface="Times New Roman"/>
                <a:cs typeface="Times New Roman"/>
              </a:rPr>
              <a:t>Dopad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8595360" y="3749040"/>
            <a:ext cx="182880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20" dirty="0">
                <a:solidFill>
                  <a:srgbClr val="334155"/>
                </a:solidFill>
                <a:latin typeface="Times New Roman"/>
                <a:ea typeface="Times New Roman"/>
                <a:cs typeface="Times New Roman"/>
              </a:rPr>
              <a:t>Kvalita klimatu ovlivňuje tempo práce i zapojení žáků.</a:t>
            </a:r>
            <a:endParaRPr lang="en-US" sz="12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1097280" y="5303520"/>
            <a:ext cx="9921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400" b="1" dirty="0">
                <a:solidFill>
                  <a:srgbClr val="0B1F3A"/>
                </a:solidFill>
                <a:latin typeface="Times New Roman"/>
                <a:ea typeface="Times New Roman"/>
                <a:cs typeface="Times New Roman"/>
              </a:rPr>
              <a:t>Význam pro naši školu: uchovat silnější stránku v oblasti kázně a zároveň rozvíjet inspiraci v prostorové organizaci školy.</a:t>
            </a:r>
            <a:endParaRPr lang="en-US" sz="1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6" name="Text 24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9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9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bright_daytime_urban_scene_shot_at_street_bridge_batch_4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61629">
              <a:alpha val="67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4" name="Shape 1"/>
          <p:cNvSpPr/>
          <p:nvPr/>
        </p:nvSpPr>
        <p:spPr>
          <a:xfrm>
            <a:off x="0" y="0"/>
            <a:ext cx="4800600" cy="6858000"/>
          </a:xfrm>
          <a:prstGeom prst="rect">
            <a:avLst/>
          </a:prstGeom>
          <a:solidFill>
            <a:srgbClr val="071A2F">
              <a:alpha val="95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Text 2"/>
          <p:cNvSpPr/>
          <p:nvPr/>
        </p:nvSpPr>
        <p:spPr>
          <a:xfrm>
            <a:off x="685800" y="713232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800" b="1" dirty="0">
                <a:solidFill>
                  <a:srgbClr val="FFFF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Program ve městě</a:t>
            </a:r>
            <a:endParaRPr lang="en-US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6" name="Shape 3"/>
          <p:cNvSpPr/>
          <p:nvPr/>
        </p:nvSpPr>
        <p:spPr>
          <a:xfrm>
            <a:off x="685800" y="1325880"/>
            <a:ext cx="960120" cy="73152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7" name="Text 4"/>
          <p:cNvSpPr/>
          <p:nvPr/>
        </p:nvSpPr>
        <p:spPr>
          <a:xfrm>
            <a:off x="685800" y="1828800"/>
            <a:ext cx="3520440" cy="1463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20" dirty="0">
                <a:solidFill>
                  <a:srgbClr val="EAF2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Prohlídka historického centra Drážďan byla spojena s kvízem. Žáci pracovali s informacemi z místa, orientovali se v prostoru a spolupracovali při řešení úkolů.</a:t>
            </a:r>
            <a:endParaRPr lang="en-US" sz="15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Shape 5"/>
          <p:cNvSpPr/>
          <p:nvPr/>
        </p:nvSpPr>
        <p:spPr>
          <a:xfrm>
            <a:off x="685800" y="3794760"/>
            <a:ext cx="960120" cy="38404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6C443">
                <a:alpha val="3000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9" name="Text 6"/>
          <p:cNvSpPr/>
          <p:nvPr/>
        </p:nvSpPr>
        <p:spPr>
          <a:xfrm>
            <a:off x="786384" y="3890772"/>
            <a:ext cx="75895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150" b="1" dirty="0">
                <a:solidFill>
                  <a:srgbClr val="F6C44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historie</a:t>
            </a:r>
            <a:endParaRPr lang="en-US" sz="11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783080" y="3794760"/>
            <a:ext cx="1097280" cy="38404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6C443">
                <a:alpha val="3000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1" name="Text 8"/>
          <p:cNvSpPr/>
          <p:nvPr/>
        </p:nvSpPr>
        <p:spPr>
          <a:xfrm>
            <a:off x="1883664" y="3890772"/>
            <a:ext cx="8961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150" b="1" dirty="0">
                <a:solidFill>
                  <a:srgbClr val="F6C44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orientace</a:t>
            </a:r>
            <a:endParaRPr lang="en-US" sz="11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3017520" y="3794760"/>
            <a:ext cx="1234440" cy="384048"/>
          </a:xfrm>
          <a:prstGeom prst="roundRect">
            <a:avLst>
              <a:gd name="adj" fmla="val 14286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6C443">
                <a:alpha val="3000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3" name="Text 10"/>
          <p:cNvSpPr/>
          <p:nvPr/>
        </p:nvSpPr>
        <p:spPr>
          <a:xfrm>
            <a:off x="3118104" y="3890772"/>
            <a:ext cx="103327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150" b="1" dirty="0">
                <a:solidFill>
                  <a:srgbClr val="F6C443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týmová práce</a:t>
            </a:r>
            <a:endParaRPr lang="en-US" sz="11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10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502920"/>
            <a:ext cx="8138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270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Přínosy pro ZŠ Mníšek pod Brdy</a:t>
            </a:r>
            <a:endParaRPr lang="en-US" sz="27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ext 1"/>
          <p:cNvSpPr/>
          <p:nvPr/>
        </p:nvSpPr>
        <p:spPr>
          <a:xfrm>
            <a:off x="704088" y="10698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250" dirty="0">
                <a:solidFill>
                  <a:srgbClr val="66708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Co si z mobility odnášíme</a:t>
            </a:r>
            <a:endParaRPr lang="en-US" sz="12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04088" y="1417320"/>
            <a:ext cx="658368" cy="64008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5" name="Shape 3"/>
          <p:cNvSpPr/>
          <p:nvPr/>
        </p:nvSpPr>
        <p:spPr>
          <a:xfrm>
            <a:off x="1408176" y="1417320"/>
            <a:ext cx="320040" cy="64008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Shape 4"/>
          <p:cNvSpPr/>
          <p:nvPr/>
        </p:nvSpPr>
        <p:spPr>
          <a:xfrm>
            <a:off x="914400" y="1856232"/>
            <a:ext cx="109728" cy="594360"/>
          </a:xfrm>
          <a:prstGeom prst="rect">
            <a:avLst/>
          </a:prstGeom>
          <a:solidFill>
            <a:srgbClr val="1669B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7" name="Text 5"/>
          <p:cNvSpPr/>
          <p:nvPr/>
        </p:nvSpPr>
        <p:spPr>
          <a:xfrm>
            <a:off x="1234440" y="1837944"/>
            <a:ext cx="2788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Inspirace pro prostor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Text 6"/>
          <p:cNvSpPr/>
          <p:nvPr/>
        </p:nvSpPr>
        <p:spPr>
          <a:xfrm>
            <a:off x="4343400" y="1847088"/>
            <a:ext cx="6537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promyšlenější využití učeben, orientace v budově, provozní logika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Shape 7"/>
          <p:cNvSpPr/>
          <p:nvPr/>
        </p:nvSpPr>
        <p:spPr>
          <a:xfrm>
            <a:off x="914400" y="2816352"/>
            <a:ext cx="109728" cy="594360"/>
          </a:xfrm>
          <a:prstGeom prst="rect">
            <a:avLst/>
          </a:prstGeom>
          <a:solidFill>
            <a:srgbClr val="4CAF50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0" name="Text 8"/>
          <p:cNvSpPr/>
          <p:nvPr/>
        </p:nvSpPr>
        <p:spPr>
          <a:xfrm>
            <a:off x="1234440" y="2798064"/>
            <a:ext cx="2788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Reflexe kázně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343400" y="2807208"/>
            <a:ext cx="6537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potvrzení významu jasných pravidel a klidného pracovního prostředí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914400" y="3776472"/>
            <a:ext cx="109728" cy="594360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3" name="Text 11"/>
          <p:cNvSpPr/>
          <p:nvPr/>
        </p:nvSpPr>
        <p:spPr>
          <a:xfrm>
            <a:off x="1234440" y="3758184"/>
            <a:ext cx="2788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Výukové postupy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343400" y="3767328"/>
            <a:ext cx="6537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kombinace výkladu, samostatné práce, skupinových aktivit a zpětné vazby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914400" y="4736592"/>
            <a:ext cx="109728" cy="594360"/>
          </a:xfrm>
          <a:prstGeom prst="rect">
            <a:avLst/>
          </a:prstGeom>
          <a:solidFill>
            <a:srgbClr val="D6423A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6" name="Text 14"/>
          <p:cNvSpPr/>
          <p:nvPr/>
        </p:nvSpPr>
        <p:spPr>
          <a:xfrm>
            <a:off x="1234440" y="4718304"/>
            <a:ext cx="2788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550" b="1" dirty="0">
                <a:solidFill>
                  <a:srgbClr val="1B2737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Mezinárodní rozměr</a:t>
            </a:r>
            <a:endParaRPr lang="en-US" sz="15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4343400" y="4727448"/>
            <a:ext cx="6537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dirty="0">
                <a:solidFill>
                  <a:srgbClr val="334155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jazykové zkušenosti, srovnání školních kultur a posílení spolupráce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914400" y="5532120"/>
            <a:ext cx="9966960" cy="502920"/>
          </a:xfrm>
          <a:prstGeom prst="rect">
            <a:avLst/>
          </a:prstGeom>
          <a:solidFill>
            <a:srgbClr val="EAF3FE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19" name="Text 17"/>
          <p:cNvSpPr/>
          <p:nvPr/>
        </p:nvSpPr>
        <p:spPr>
          <a:xfrm>
            <a:off x="1097280" y="5678424"/>
            <a:ext cx="9601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b="1" dirty="0">
                <a:solidFill>
                  <a:srgbClr val="0B1F3A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Mobilita přinesla konkrétní podněty pro organizaci školy, výuku i další mezinárodní spolupráci.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594360" y="6473952"/>
            <a:ext cx="11018520" cy="0"/>
          </a:xfrm>
          <a:prstGeom prst="line">
            <a:avLst/>
          </a:prstGeom>
          <a:noFill/>
          <a:ln w="7620">
            <a:solidFill>
              <a:srgbClr val="D9E2F0"/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22" name="Text 20"/>
          <p:cNvSpPr/>
          <p:nvPr/>
        </p:nvSpPr>
        <p:spPr>
          <a:xfrm>
            <a:off x="11247120" y="6565392"/>
            <a:ext cx="3657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720" dirty="0">
                <a:solidFill>
                  <a:srgbClr val="65758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11</a:t>
            </a:r>
            <a:endParaRPr lang="en-US" sz="72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967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00">
                <a:solidFill>
                  <a:srgbClr val="607089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>
            <a:pPr algn="l">
              <a:defRPr>
                <a:latin typeface="Times New Roman"/>
                <a:ea typeface="Times New Roman"/>
                <a:cs typeface="Times New Roman"/>
              </a:defRPr>
            </a:pPr>
            <a:fld id="{F7021451-1387-4CA6-816F-3879F97B5CBC}" type="slidenum">
              <a:rPr lang="en-US" b="0">
                <a:latin typeface="Times New Roman"/>
                <a:ea typeface="Times New Roman"/>
                <a:cs typeface="Times New Roman"/>
              </a:rPr>
              <a:t>11</a:t>
            </a:fld>
            <a:endParaRPr lang="en-US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outdoor_street_riverfront_scene_in_a_europe_batch_1.png"/>
          <p:cNvPicPr>
            <a:picLocks noChangeAspect="1"/>
          </p:cNvPicPr>
          <p:nvPr/>
        </p:nvPicPr>
        <p:blipFill>
          <a:blip r:embed="rId3"/>
          <a:srcRect l="6000" r="-6051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71A2F">
              <a:alpha val="82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4" name="Text 1"/>
          <p:cNvSpPr/>
          <p:nvPr/>
        </p:nvSpPr>
        <p:spPr>
          <a:xfrm>
            <a:off x="685800" y="685800"/>
            <a:ext cx="5486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3400" b="1" dirty="0">
                <a:solidFill>
                  <a:srgbClr val="FFFF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Děkujeme za pozornost</a:t>
            </a:r>
            <a:endParaRPr lang="en-US" sz="3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85800" y="1426464"/>
            <a:ext cx="1024128" cy="73152"/>
          </a:xfrm>
          <a:prstGeom prst="rect">
            <a:avLst/>
          </a:prstGeom>
          <a:solidFill>
            <a:srgbClr val="F6C44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pPr>
              <a:defRPr>
                <a:latin typeface="Times New Roman"/>
                <a:ea typeface="Times New Roman"/>
                <a:cs typeface="Times New Roman"/>
              </a:defRPr>
            </a:pPr>
            <a:endParaRPr/>
          </a:p>
        </p:txBody>
      </p:sp>
      <p:sp>
        <p:nvSpPr>
          <p:cNvPr id="6" name="Text 3"/>
          <p:cNvSpPr/>
          <p:nvPr/>
        </p:nvSpPr>
        <p:spPr>
          <a:xfrm>
            <a:off x="685800" y="1965960"/>
            <a:ext cx="425196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dirty="0">
                <a:solidFill>
                  <a:srgbClr val="EAF2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Erasmus+ mobilita v Drážďanech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650" dirty="0">
                <a:solidFill>
                  <a:srgbClr val="EAF2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4. 5. 2026 – 8. 5. 2026</a:t>
            </a:r>
            <a:endParaRPr lang="en-US" sz="165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Text 4"/>
          <p:cNvSpPr/>
          <p:nvPr/>
        </p:nvSpPr>
        <p:spPr>
          <a:xfrm>
            <a:off x="685800" y="6053328"/>
            <a:ext cx="5760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  <a:defRPr>
                <a:latin typeface="Times New Roman"/>
                <a:ea typeface="Times New Roman"/>
                <a:cs typeface="Times New Roman"/>
              </a:defRPr>
            </a:pPr>
            <a:r>
              <a:rPr lang="en-US" sz="1350" b="1" dirty="0">
                <a:solidFill>
                  <a:srgbClr val="FFFFFF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13 studentů · 4 učitelé · 121. Oberschule Johann Georg Palitsch</a:t>
            </a:r>
            <a:endParaRPr lang="en-US" sz="1350" dirty="0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>
            <a:extLst>
              <a:ext uri="{FF2B5EF4-FFF2-40B4-BE49-F238E27FC236}">
                <a16:creationId xmlns:a16="http://schemas.microsoft.com/office/drawing/2014/main" id="{0AB5E3CB-B6A8-12FB-807A-3F4CFBC57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68" y="261218"/>
            <a:ext cx="4483769" cy="8774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CDD0B041-F22A-D4A3-BEF2-C8E72E2D4F22}"/>
              </a:ext>
            </a:extLst>
          </p:cNvPr>
          <p:cNvSpPr txBox="1"/>
          <p:nvPr/>
        </p:nvSpPr>
        <p:spPr>
          <a:xfrm>
            <a:off x="1034716" y="4924926"/>
            <a:ext cx="1044340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Financováno Evropskou unií. Vyjádřené názory a stanoviska představují názory a stanoviska autorů a nemusí nutně odrážet názory a stanoviska Evropské unie nebo Domu zahraniční spolupráce. Evropská unie ani poskytovatel grantů za ně nenesou odpovědnost.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77D0C20-ADA9-70D7-5953-8F978C414322}"/>
              </a:ext>
            </a:extLst>
          </p:cNvPr>
          <p:cNvSpPr txBox="1"/>
          <p:nvPr/>
        </p:nvSpPr>
        <p:spPr>
          <a:xfrm>
            <a:off x="3657600" y="2743200"/>
            <a:ext cx="4019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1865590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Times New Roman"/>
        <a:ea typeface="Times New Roman"/>
        <a:cs typeface="Times New Roman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Times New Roman"/>
        <a:ea typeface="Times New Roman"/>
        <a:cs typeface="Times New Roman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774</Words>
  <Application>Microsoft Office PowerPoint</Application>
  <PresentationFormat>Širokoúhlá obrazovka</PresentationFormat>
  <Paragraphs>185</Paragraphs>
  <Slides>13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Mníšek pod Brdy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Erasmus+ | Drážďany 2026</dc:title>
  <dc:subject>Erasmus+ Drážďany 2026</dc:subject>
  <dc:creator>OpenAI</dc:creator>
  <cp:lastModifiedBy>Širková Ivana</cp:lastModifiedBy>
  <cp:revision>2</cp:revision>
  <dcterms:created xsi:type="dcterms:W3CDTF">2026-05-25T09:23:51Z</dcterms:created>
  <dcterms:modified xsi:type="dcterms:W3CDTF">2026-07-10T13:46:20Z</dcterms:modified>
</cp:coreProperties>
</file>