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5143500" cy="9144000"/>
  <p:embeddedFontLst>
    <p:embeddedFont>
      <p:font typeface="Hubot Sans" panose="020B0604020202020204" charset="-18"/>
      <p:regular r:id="rId13"/>
      <p:bold r:id="rId14"/>
      <p:italic r:id="rId15"/>
      <p:boldItalic r:id="rId16"/>
    </p:embeddedFont>
    <p:embeddedFont>
      <p:font typeface="Roboto Condensed" panose="02000000000000000000" pitchFamily="2" charset="0"/>
      <p:regular r:id="rId17"/>
      <p:bold r:id="rId18"/>
      <p:italic r:id="rId19"/>
      <p:boldItalic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9" d="100"/>
          <a:sy n="119" d="100"/>
        </p:scale>
        <p:origin x="41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/>
              <a:t>‹#›</a:t>
            </a:fld>
            <a:endParaRPr sz="1200" b="0" i="0" u="none" strike="noStrike" cap="none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3" name="Google Shape;53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1" name="Google Shape;61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" name="Google Shape;62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3" name="Google Shape;83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" name="Google Shape;84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8" name="Google Shape;98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4" name="Google Shape;114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" name="Google Shape;115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3" name="Google Shape;123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p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1" name="Google Shape;141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Google Shape;142;p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0" name="Google Shape;150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p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1" name="Google Shape;161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" name="Google Shape;162;p1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9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1 master">
  <p:cSld name="Slide 1 master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C0D0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8E8E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3" name="Google Shape;13;p2" descr="preencoded.png">
            <a:hlinkClick r:id="rId2"/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29180" y="4844491"/>
            <a:ext cx="1071843" cy="2560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2 master">
  <p:cSld name="Slide 2 master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C0D0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16;p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8E8E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7" name="Google Shape;17;p3" descr="preencoded.png">
            <a:hlinkClick r:id="rId2"/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29180" y="4844491"/>
            <a:ext cx="1071843" cy="2560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3 master">
  <p:cSld name="Slide 3 master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C0D0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4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8E8E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1" name="Google Shape;21;p4" descr="preencoded.png">
            <a:hlinkClick r:id="rId2"/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29180" y="4844491"/>
            <a:ext cx="1071843" cy="2560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4 master">
  <p:cSld name="Slide 4 master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C0D0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" name="Google Shape;24;p5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8E8E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5" name="Google Shape;25;p5" descr="preencoded.png">
            <a:hlinkClick r:id="rId2"/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29180" y="4844491"/>
            <a:ext cx="1071843" cy="2560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5 master">
  <p:cSld name="Slide 5 master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C0D0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" name="Google Shape;28;p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8E8E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9" name="Google Shape;29;p6" descr="preencoded.png">
            <a:hlinkClick r:id="rId2"/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29180" y="4844491"/>
            <a:ext cx="1071843" cy="2560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6 master">
  <p:cSld name="Slide 6 master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7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C0D0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" name="Google Shape;32;p7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8E8E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3" name="Google Shape;33;p7" descr="preencoded.png">
            <a:hlinkClick r:id="rId2"/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29180" y="4844491"/>
            <a:ext cx="1071843" cy="2560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7 master">
  <p:cSld name="Slide 7 mast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8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C0D0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" name="Google Shape;36;p8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8E8E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7" name="Google Shape;37;p8" descr="preencoded.png">
            <a:hlinkClick r:id="rId2"/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29180" y="4844491"/>
            <a:ext cx="1071843" cy="2560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8 master">
  <p:cSld name="Slide 8 master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9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C0D0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" name="Google Shape;40;p9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8E8E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1" name="Google Shape;41;p9" descr="preencoded.png">
            <a:hlinkClick r:id="rId2"/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29180" y="4844491"/>
            <a:ext cx="1071843" cy="2560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9 master">
  <p:cSld name="Slide 9 master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C0D0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" name="Google Shape;44;p1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8E8E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5" name="Google Shape;45;p10" descr="preencoded.png">
            <a:hlinkClick r:id="rId2"/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29180" y="4844491"/>
            <a:ext cx="1071843" cy="2560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10 master">
  <p:cSld name="Slide 10 master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C0D0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" name="Google Shape;48;p1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8E8E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9" name="Google Shape;49;p11" descr="preencoded.png">
            <a:hlinkClick r:id="rId2"/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29180" y="4844491"/>
            <a:ext cx="1071843" cy="2560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FAULT">
  <p:cSld name="DEFAULT">
    <p:bg>
      <p:bgPr>
        <a:solidFill>
          <a:schemeClr val="l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jp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/>
          <p:nvPr/>
        </p:nvSpPr>
        <p:spPr>
          <a:xfrm>
            <a:off x="496119" y="1582713"/>
            <a:ext cx="4722763" cy="8859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25454"/>
              </a:lnSpc>
              <a:spcBef>
                <a:spcPts val="0"/>
              </a:spcBef>
              <a:spcAft>
                <a:spcPts val="0"/>
              </a:spcAft>
              <a:buClr>
                <a:srgbClr val="0C0D0F"/>
              </a:buClr>
              <a:buSzPts val="2750"/>
              <a:buFont typeface="Hubot Sans"/>
              <a:buNone/>
            </a:pPr>
            <a:r>
              <a:rPr lang="en-US" sz="2750" b="1" i="0" u="none" strike="noStrike" cap="none" dirty="0">
                <a:solidFill>
                  <a:srgbClr val="0C0D0F"/>
                </a:solidFill>
                <a:latin typeface="Hubot Sans"/>
                <a:ea typeface="Hubot Sans"/>
                <a:cs typeface="Hubot Sans"/>
                <a:sym typeface="Hubot Sans"/>
              </a:rPr>
              <a:t>JOB SHADOWING V GRANADĚ</a:t>
            </a:r>
            <a:endParaRPr sz="2750" b="0" i="0" u="none" strike="noStrike" cap="none" dirty="0"/>
          </a:p>
        </p:txBody>
      </p:sp>
      <p:sp>
        <p:nvSpPr>
          <p:cNvPr id="57" name="Google Shape;57;p13"/>
          <p:cNvSpPr/>
          <p:nvPr/>
        </p:nvSpPr>
        <p:spPr>
          <a:xfrm>
            <a:off x="496119" y="2898788"/>
            <a:ext cx="4722900" cy="45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59090"/>
              </a:lnSpc>
              <a:spcBef>
                <a:spcPts val="0"/>
              </a:spcBef>
              <a:spcAft>
                <a:spcPts val="0"/>
              </a:spcAft>
              <a:buClr>
                <a:srgbClr val="55575A"/>
              </a:buClr>
              <a:buSzPts val="1100"/>
              <a:buFont typeface="Roboto Condensed"/>
              <a:buNone/>
            </a:pPr>
            <a:r>
              <a:rPr lang="en-US" sz="18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Návštěva</a:t>
            </a:r>
            <a:r>
              <a:rPr lang="en-US" sz="18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8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školy</a:t>
            </a:r>
            <a:r>
              <a:rPr lang="en-US" sz="18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cs-CZ" sz="1800" b="1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Ave María </a:t>
            </a:r>
            <a:r>
              <a:rPr lang="en-US" sz="1800" b="1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Casa Madre – Valparaíso</a:t>
            </a:r>
            <a:r>
              <a:rPr lang="en-US" sz="18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v </a:t>
            </a:r>
            <a:r>
              <a:rPr lang="en-US" sz="18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srdci</a:t>
            </a:r>
            <a:r>
              <a:rPr lang="en-US" sz="18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8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Andalusie</a:t>
            </a:r>
            <a:r>
              <a:rPr lang="en-US" sz="18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– </a:t>
            </a:r>
            <a:r>
              <a:rPr lang="en-US" sz="18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školy</a:t>
            </a:r>
            <a:r>
              <a:rPr lang="en-US" sz="18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, </a:t>
            </a:r>
            <a:r>
              <a:rPr lang="en-US" sz="18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která</a:t>
            </a:r>
            <a:r>
              <a:rPr lang="en-US" sz="18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80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“</a:t>
            </a:r>
            <a:r>
              <a:rPr lang="en-US" sz="180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p</a:t>
            </a:r>
            <a:r>
              <a:rPr lang="en-US" sz="18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řekvapuje</a:t>
            </a:r>
            <a:r>
              <a:rPr lang="en-US" sz="18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a </a:t>
            </a:r>
            <a:r>
              <a:rPr lang="en-US" sz="18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těší</a:t>
            </a:r>
            <a:r>
              <a:rPr lang="en-US" sz="180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”</a:t>
            </a:r>
            <a:endParaRPr sz="1800" b="0" i="0" u="none" strike="noStrike" cap="none" dirty="0"/>
          </a:p>
        </p:txBody>
      </p:sp>
      <p:pic>
        <p:nvPicPr>
          <p:cNvPr id="58" name="Google Shape;58;p13" title="IMG_9333.jpe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13125" y="0"/>
            <a:ext cx="3730871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54452C60-8C4D-3394-9023-73370E6062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19" y="99100"/>
            <a:ext cx="1479860" cy="422817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brázek 2" descr="ZŠ Mníšek pod Brdy">
            <a:extLst>
              <a:ext uri="{FF2B5EF4-FFF2-40B4-BE49-F238E27FC236}">
                <a16:creationId xmlns:a16="http://schemas.microsoft.com/office/drawing/2014/main" id="{657F422D-9A0E-BCBD-41DB-B0DA0431547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7831" y="4158726"/>
            <a:ext cx="895082" cy="88335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olegio Ave María Casa Madre en Granada | Opiniones y Precios 2026">
            <a:extLst>
              <a:ext uri="{FF2B5EF4-FFF2-40B4-BE49-F238E27FC236}">
                <a16:creationId xmlns:a16="http://schemas.microsoft.com/office/drawing/2014/main" id="{DFE5339C-0473-6DF2-189D-8A5F15EBED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60" y="4301544"/>
            <a:ext cx="1878972" cy="740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/>
          <p:nvPr/>
        </p:nvSpPr>
        <p:spPr>
          <a:xfrm>
            <a:off x="3863132" y="345356"/>
            <a:ext cx="4846737" cy="7750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27083"/>
              </a:lnSpc>
              <a:spcBef>
                <a:spcPts val="0"/>
              </a:spcBef>
              <a:spcAft>
                <a:spcPts val="0"/>
              </a:spcAft>
              <a:buClr>
                <a:srgbClr val="0C0D0F"/>
              </a:buClr>
              <a:buSzPts val="2400"/>
              <a:buFont typeface="Hubot Sans"/>
              <a:buNone/>
            </a:pPr>
            <a:r>
              <a:rPr lang="en-US" sz="2400" b="1" i="0" u="none" strike="noStrike" cap="none">
                <a:solidFill>
                  <a:srgbClr val="0C0D0F"/>
                </a:solidFill>
                <a:latin typeface="Hubot Sans"/>
                <a:ea typeface="Hubot Sans"/>
                <a:cs typeface="Hubot Sans"/>
                <a:sym typeface="Hubot Sans"/>
              </a:rPr>
              <a:t>ŠKOLA V IDYLICKÉM PROSTŘEDÍ</a:t>
            </a:r>
            <a:endParaRPr sz="2400" b="0" i="0" u="none" strike="noStrike" cap="none"/>
          </a:p>
        </p:txBody>
      </p:sp>
      <p:sp>
        <p:nvSpPr>
          <p:cNvPr id="65" name="Google Shape;65;p14"/>
          <p:cNvSpPr/>
          <p:nvPr/>
        </p:nvSpPr>
        <p:spPr>
          <a:xfrm>
            <a:off x="3863132" y="1380827"/>
            <a:ext cx="2272085" cy="930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52631"/>
              </a:lnSpc>
              <a:spcBef>
                <a:spcPts val="0"/>
              </a:spcBef>
              <a:spcAft>
                <a:spcPts val="0"/>
              </a:spcAft>
              <a:buClr>
                <a:srgbClr val="55575A"/>
              </a:buClr>
              <a:buSzPts val="950"/>
              <a:buFont typeface="Roboto Condensed"/>
              <a:buNone/>
            </a:pPr>
            <a:r>
              <a:rPr lang="en-US" sz="125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Škola</a:t>
            </a:r>
            <a:r>
              <a:rPr lang="en-US" sz="125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cs-CZ" sz="125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Ave María </a:t>
            </a:r>
            <a:r>
              <a:rPr lang="en-US" sz="125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Casa Madre se </a:t>
            </a:r>
            <a:r>
              <a:rPr lang="en-US" sz="125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nachází</a:t>
            </a:r>
            <a:r>
              <a:rPr lang="en-US" sz="125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v </a:t>
            </a:r>
            <a:r>
              <a:rPr lang="en-US" sz="125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údolí</a:t>
            </a:r>
            <a:r>
              <a:rPr lang="en-US" sz="125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25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řeky</a:t>
            </a:r>
            <a:r>
              <a:rPr lang="en-US" sz="125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Darro – </a:t>
            </a:r>
            <a:r>
              <a:rPr lang="en-US" sz="125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části</a:t>
            </a:r>
            <a:r>
              <a:rPr lang="en-US" sz="125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25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zvané</a:t>
            </a:r>
            <a:r>
              <a:rPr lang="en-US" sz="125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250" b="1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Valparaíso</a:t>
            </a:r>
            <a:r>
              <a:rPr lang="en-US" sz="125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– </a:t>
            </a:r>
            <a:r>
              <a:rPr lang="en-US" sz="125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přímo</a:t>
            </a:r>
            <a:r>
              <a:rPr lang="en-US" sz="125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25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naproti</a:t>
            </a:r>
            <a:r>
              <a:rPr lang="en-US" sz="125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25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slavné</a:t>
            </a:r>
            <a:r>
              <a:rPr lang="en-US" sz="125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25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Alhambře</a:t>
            </a:r>
            <a:r>
              <a:rPr lang="en-US" sz="125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. </a:t>
            </a:r>
            <a:r>
              <a:rPr lang="en-US" sz="125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Samotná</a:t>
            </a:r>
            <a:r>
              <a:rPr lang="en-US" sz="125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25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budova</a:t>
            </a:r>
            <a:r>
              <a:rPr lang="en-US" sz="125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je </a:t>
            </a:r>
            <a:r>
              <a:rPr lang="en-US" sz="1250" b="1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kulturní</a:t>
            </a:r>
            <a:r>
              <a:rPr lang="en-US" sz="1250" b="1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250" b="1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památkou</a:t>
            </a:r>
            <a:r>
              <a:rPr lang="en-US" sz="125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, </a:t>
            </a:r>
            <a:r>
              <a:rPr lang="en-US" sz="125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která</a:t>
            </a:r>
            <a:r>
              <a:rPr lang="en-US" sz="125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25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dýchá</a:t>
            </a:r>
            <a:r>
              <a:rPr lang="en-US" sz="125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25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historií</a:t>
            </a:r>
            <a:r>
              <a:rPr lang="en-US" sz="125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a </a:t>
            </a:r>
            <a:r>
              <a:rPr lang="en-US" sz="125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jedinečnou</a:t>
            </a:r>
            <a:r>
              <a:rPr lang="en-US" sz="125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25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atmosférou</a:t>
            </a:r>
            <a:r>
              <a:rPr lang="en-US" sz="125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.</a:t>
            </a:r>
            <a:endParaRPr sz="1250" b="0" i="0" u="none" strike="noStrike" cap="none" dirty="0"/>
          </a:p>
        </p:txBody>
      </p:sp>
      <p:sp>
        <p:nvSpPr>
          <p:cNvPr id="66" name="Google Shape;66;p14"/>
          <p:cNvSpPr/>
          <p:nvPr/>
        </p:nvSpPr>
        <p:spPr>
          <a:xfrm>
            <a:off x="3799732" y="3521192"/>
            <a:ext cx="2272200" cy="671100"/>
          </a:xfrm>
          <a:prstGeom prst="roundRect">
            <a:avLst>
              <a:gd name="adj" fmla="val 2772"/>
            </a:avLst>
          </a:prstGeom>
          <a:solidFill>
            <a:srgbClr val="B6D6F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14"/>
          <p:cNvSpPr/>
          <p:nvPr/>
        </p:nvSpPr>
        <p:spPr>
          <a:xfrm>
            <a:off x="4063197" y="3670707"/>
            <a:ext cx="17451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5263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50"/>
              <a:buFont typeface="Roboto Condensed"/>
              <a:buNone/>
            </a:pPr>
            <a:r>
              <a:rPr lang="en-US" sz="950" b="0" i="0" u="none" strike="noStrike" cap="none">
                <a:solidFill>
                  <a:srgbClr val="0000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35 hektarů vzdělávacího prostoru v srdci Granady</a:t>
            </a:r>
            <a:endParaRPr sz="950" b="0" i="0" u="none" strike="noStrike" cap="none"/>
          </a:p>
        </p:txBody>
      </p:sp>
      <p:sp>
        <p:nvSpPr>
          <p:cNvPr id="68" name="Google Shape;68;p14"/>
          <p:cNvSpPr/>
          <p:nvPr/>
        </p:nvSpPr>
        <p:spPr>
          <a:xfrm>
            <a:off x="6442546" y="1405235"/>
            <a:ext cx="2272085" cy="736327"/>
          </a:xfrm>
          <a:prstGeom prst="roundRect">
            <a:avLst>
              <a:gd name="adj" fmla="val 2527"/>
            </a:avLst>
          </a:prstGeom>
          <a:solidFill>
            <a:srgbClr val="C8CAC1">
              <a:alpha val="50196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" name="Google Shape;69;p14"/>
          <p:cNvSpPr/>
          <p:nvPr/>
        </p:nvSpPr>
        <p:spPr>
          <a:xfrm>
            <a:off x="6566520" y="1529209"/>
            <a:ext cx="1733327" cy="193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Hubot Sans"/>
              <a:buNone/>
            </a:pPr>
            <a:r>
              <a:rPr lang="en-US" sz="1200" b="1" i="0" u="none" strike="noStrike" cap="none">
                <a:solidFill>
                  <a:srgbClr val="000000"/>
                </a:solidFill>
                <a:latin typeface="Hubot Sans"/>
                <a:ea typeface="Hubot Sans"/>
                <a:cs typeface="Hubot Sans"/>
                <a:sym typeface="Hubot Sans"/>
              </a:rPr>
              <a:t>SPORTOVNÍ PLOCHY</a:t>
            </a:r>
            <a:endParaRPr sz="1200" b="0" i="0" u="none" strike="noStrike" cap="none"/>
          </a:p>
        </p:txBody>
      </p:sp>
      <p:sp>
        <p:nvSpPr>
          <p:cNvPr id="70" name="Google Shape;70;p14"/>
          <p:cNvSpPr/>
          <p:nvPr/>
        </p:nvSpPr>
        <p:spPr>
          <a:xfrm>
            <a:off x="6566520" y="1831553"/>
            <a:ext cx="2024137" cy="1860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5263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50"/>
              <a:buFont typeface="Roboto Condensed"/>
              <a:buNone/>
            </a:pPr>
            <a:r>
              <a:rPr lang="en-US" sz="950" b="0" i="0" u="none" strike="noStrike" cap="none">
                <a:solidFill>
                  <a:srgbClr val="0000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Rozlehlá hřiště a sportoviště</a:t>
            </a:r>
            <a:endParaRPr sz="950" b="0" i="0" u="none" strike="noStrike" cap="none"/>
          </a:p>
        </p:txBody>
      </p:sp>
      <p:sp>
        <p:nvSpPr>
          <p:cNvPr id="71" name="Google Shape;71;p14"/>
          <p:cNvSpPr/>
          <p:nvPr/>
        </p:nvSpPr>
        <p:spPr>
          <a:xfrm>
            <a:off x="6442546" y="2250058"/>
            <a:ext cx="2272085" cy="736327"/>
          </a:xfrm>
          <a:prstGeom prst="roundRect">
            <a:avLst>
              <a:gd name="adj" fmla="val 2527"/>
            </a:avLst>
          </a:prstGeom>
          <a:solidFill>
            <a:srgbClr val="C8CAC1">
              <a:alpha val="50196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p14"/>
          <p:cNvSpPr/>
          <p:nvPr/>
        </p:nvSpPr>
        <p:spPr>
          <a:xfrm>
            <a:off x="6566520" y="2374032"/>
            <a:ext cx="1639342" cy="193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Hubot Sans"/>
              <a:buNone/>
            </a:pPr>
            <a:r>
              <a:rPr lang="en-US" sz="1200" b="1" i="0" u="none" strike="noStrike" cap="none">
                <a:solidFill>
                  <a:srgbClr val="000000"/>
                </a:solidFill>
                <a:latin typeface="Hubot Sans"/>
                <a:ea typeface="Hubot Sans"/>
                <a:cs typeface="Hubot Sans"/>
                <a:sym typeface="Hubot Sans"/>
              </a:rPr>
              <a:t>VENKOVNÍ UČEBNY</a:t>
            </a:r>
            <a:endParaRPr sz="1200" b="0" i="0" u="none" strike="noStrike" cap="none"/>
          </a:p>
        </p:txBody>
      </p:sp>
      <p:sp>
        <p:nvSpPr>
          <p:cNvPr id="73" name="Google Shape;73;p14"/>
          <p:cNvSpPr/>
          <p:nvPr/>
        </p:nvSpPr>
        <p:spPr>
          <a:xfrm>
            <a:off x="6566520" y="2676376"/>
            <a:ext cx="2024137" cy="1860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5263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50"/>
              <a:buFont typeface="Roboto Condensed"/>
              <a:buNone/>
            </a:pPr>
            <a:r>
              <a:rPr lang="en-US" sz="950">
                <a:latin typeface="Roboto Condensed"/>
                <a:ea typeface="Roboto Condensed"/>
                <a:cs typeface="Roboto Condensed"/>
                <a:sym typeface="Roboto Condensed"/>
              </a:rPr>
              <a:t>Ptačí observatoř, botanická zahrada</a:t>
            </a:r>
            <a:endParaRPr sz="950" b="0" i="0" u="none" strike="noStrike" cap="none"/>
          </a:p>
        </p:txBody>
      </p:sp>
      <p:sp>
        <p:nvSpPr>
          <p:cNvPr id="74" name="Google Shape;74;p14"/>
          <p:cNvSpPr/>
          <p:nvPr/>
        </p:nvSpPr>
        <p:spPr>
          <a:xfrm>
            <a:off x="6442546" y="3094881"/>
            <a:ext cx="2272085" cy="736327"/>
          </a:xfrm>
          <a:prstGeom prst="roundRect">
            <a:avLst>
              <a:gd name="adj" fmla="val 2527"/>
            </a:avLst>
          </a:prstGeom>
          <a:solidFill>
            <a:srgbClr val="C8CAC1">
              <a:alpha val="50196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" name="Google Shape;75;p14"/>
          <p:cNvSpPr/>
          <p:nvPr/>
        </p:nvSpPr>
        <p:spPr>
          <a:xfrm>
            <a:off x="6566520" y="3218855"/>
            <a:ext cx="1797621" cy="193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Hubot Sans"/>
              <a:buNone/>
            </a:pPr>
            <a:r>
              <a:rPr lang="en-US" sz="1200" b="1" i="0" u="none" strike="noStrike" cap="none">
                <a:solidFill>
                  <a:srgbClr val="000000"/>
                </a:solidFill>
                <a:latin typeface="Hubot Sans"/>
                <a:ea typeface="Hubot Sans"/>
                <a:cs typeface="Hubot Sans"/>
                <a:sym typeface="Hubot Sans"/>
              </a:rPr>
              <a:t>ZAHRADY &amp; FONTÁNY</a:t>
            </a:r>
            <a:endParaRPr sz="1200" b="0" i="0" u="none" strike="noStrike" cap="none"/>
          </a:p>
        </p:txBody>
      </p:sp>
      <p:sp>
        <p:nvSpPr>
          <p:cNvPr id="76" name="Google Shape;76;p14"/>
          <p:cNvSpPr/>
          <p:nvPr/>
        </p:nvSpPr>
        <p:spPr>
          <a:xfrm>
            <a:off x="6566520" y="3521199"/>
            <a:ext cx="2024137" cy="1860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5263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50"/>
              <a:buFont typeface="Roboto Condensed"/>
              <a:buNone/>
            </a:pPr>
            <a:r>
              <a:rPr lang="en-US" sz="950" b="0" i="0" u="none" strike="noStrike" cap="none">
                <a:solidFill>
                  <a:srgbClr val="0000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Péče o přírodní prostředí</a:t>
            </a:r>
            <a:endParaRPr sz="950" b="0" i="0" u="none" strike="noStrike" cap="none"/>
          </a:p>
        </p:txBody>
      </p:sp>
      <p:sp>
        <p:nvSpPr>
          <p:cNvPr id="77" name="Google Shape;77;p14"/>
          <p:cNvSpPr/>
          <p:nvPr/>
        </p:nvSpPr>
        <p:spPr>
          <a:xfrm>
            <a:off x="6442546" y="3939704"/>
            <a:ext cx="2272085" cy="736327"/>
          </a:xfrm>
          <a:prstGeom prst="roundRect">
            <a:avLst>
              <a:gd name="adj" fmla="val 2527"/>
            </a:avLst>
          </a:prstGeom>
          <a:solidFill>
            <a:srgbClr val="C8CAC1">
              <a:alpha val="50196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" name="Google Shape;78;p14"/>
          <p:cNvSpPr/>
          <p:nvPr/>
        </p:nvSpPr>
        <p:spPr>
          <a:xfrm>
            <a:off x="6566520" y="4063678"/>
            <a:ext cx="1550566" cy="193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Hubot Sans"/>
              <a:buNone/>
            </a:pPr>
            <a:r>
              <a:rPr lang="en-US" sz="1200" b="1" i="0" u="none" strike="noStrike" cap="none">
                <a:solidFill>
                  <a:srgbClr val="000000"/>
                </a:solidFill>
                <a:latin typeface="Hubot Sans"/>
                <a:ea typeface="Hubot Sans"/>
                <a:cs typeface="Hubot Sans"/>
                <a:sym typeface="Hubot Sans"/>
              </a:rPr>
              <a:t>PLANETÁRIUM</a:t>
            </a:r>
            <a:endParaRPr sz="1200" b="0" i="0" u="none" strike="noStrike" cap="none"/>
          </a:p>
        </p:txBody>
      </p:sp>
      <p:sp>
        <p:nvSpPr>
          <p:cNvPr id="79" name="Google Shape;79;p14"/>
          <p:cNvSpPr/>
          <p:nvPr/>
        </p:nvSpPr>
        <p:spPr>
          <a:xfrm>
            <a:off x="6566520" y="4366022"/>
            <a:ext cx="2024137" cy="1860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5263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50"/>
              <a:buFont typeface="Roboto Condensed"/>
              <a:buNone/>
            </a:pPr>
            <a:r>
              <a:rPr lang="en-US" sz="950" b="0" i="0" u="none" strike="noStrike" cap="none">
                <a:solidFill>
                  <a:srgbClr val="0000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Astronomie na dosah ruky</a:t>
            </a:r>
            <a:endParaRPr sz="950" b="0" i="0" u="none" strike="noStrike" cap="none"/>
          </a:p>
        </p:txBody>
      </p:sp>
      <p:pic>
        <p:nvPicPr>
          <p:cNvPr id="80" name="Google Shape;80;p14" title="IMG_9334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100" y="0"/>
            <a:ext cx="3609224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/>
          <p:nvPr/>
        </p:nvSpPr>
        <p:spPr>
          <a:xfrm>
            <a:off x="496119" y="899562"/>
            <a:ext cx="7935900" cy="44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5454"/>
              </a:lnSpc>
              <a:spcBef>
                <a:spcPts val="0"/>
              </a:spcBef>
              <a:spcAft>
                <a:spcPts val="0"/>
              </a:spcAft>
              <a:buClr>
                <a:srgbClr val="0C0D0F"/>
              </a:buClr>
              <a:buSzPts val="2750"/>
              <a:buFont typeface="Hubot Sans"/>
              <a:buNone/>
            </a:pPr>
            <a:r>
              <a:rPr lang="en-US" sz="2750" b="1" i="0" u="none" strike="noStrike" cap="none">
                <a:solidFill>
                  <a:srgbClr val="0C0D0F"/>
                </a:solidFill>
                <a:latin typeface="Hubot Sans"/>
                <a:ea typeface="Hubot Sans"/>
                <a:cs typeface="Hubot Sans"/>
                <a:sym typeface="Hubot Sans"/>
              </a:rPr>
              <a:t>AREÁL A KAŽDODENNÍ PROSTŘEDÍ ŠKOLY</a:t>
            </a:r>
            <a:endParaRPr sz="2750" b="0" i="0" u="none" strike="noStrike" cap="none"/>
          </a:p>
        </p:txBody>
      </p:sp>
      <p:sp>
        <p:nvSpPr>
          <p:cNvPr id="87" name="Google Shape;87;p15"/>
          <p:cNvSpPr/>
          <p:nvPr/>
        </p:nvSpPr>
        <p:spPr>
          <a:xfrm>
            <a:off x="496119" y="2995910"/>
            <a:ext cx="1997273" cy="221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5925"/>
              </a:lnSpc>
              <a:spcBef>
                <a:spcPts val="0"/>
              </a:spcBef>
              <a:spcAft>
                <a:spcPts val="0"/>
              </a:spcAft>
              <a:buClr>
                <a:srgbClr val="55575A"/>
              </a:buClr>
              <a:buSzPts val="1350"/>
              <a:buFont typeface="Hubot Sans"/>
              <a:buNone/>
            </a:pPr>
            <a:r>
              <a:rPr lang="en-US" sz="1350" b="1" dirty="0">
                <a:solidFill>
                  <a:srgbClr val="55575A"/>
                </a:solidFill>
                <a:latin typeface="Hubot Sans"/>
                <a:ea typeface="Hubot Sans"/>
                <a:cs typeface="Hubot Sans"/>
                <a:sym typeface="Hubot Sans"/>
              </a:rPr>
              <a:t>PŘEZOUVÁNÍ NEŘEŠÍ</a:t>
            </a:r>
            <a:endParaRPr sz="1350" b="0" i="0" u="none" strike="noStrike" cap="none" dirty="0"/>
          </a:p>
        </p:txBody>
      </p:sp>
      <p:sp>
        <p:nvSpPr>
          <p:cNvPr id="88" name="Google Shape;88;p15"/>
          <p:cNvSpPr/>
          <p:nvPr/>
        </p:nvSpPr>
        <p:spPr>
          <a:xfrm>
            <a:off x="496119" y="3529236"/>
            <a:ext cx="2599134" cy="6804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59090"/>
              </a:lnSpc>
              <a:spcBef>
                <a:spcPts val="0"/>
              </a:spcBef>
              <a:spcAft>
                <a:spcPts val="0"/>
              </a:spcAft>
              <a:buClr>
                <a:srgbClr val="55575A"/>
              </a:buClr>
              <a:buSzPts val="1100"/>
              <a:buFont typeface="Roboto Condensed"/>
              <a:buNone/>
            </a:pPr>
            <a:r>
              <a:rPr lang="en-US" sz="110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Každá</a:t>
            </a:r>
            <a:r>
              <a:rPr lang="en-US" sz="110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10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třída</a:t>
            </a:r>
            <a:r>
              <a:rPr lang="en-US" sz="110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10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má</a:t>
            </a:r>
            <a:r>
              <a:rPr lang="en-US" sz="110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10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samostatný</a:t>
            </a:r>
            <a:r>
              <a:rPr lang="en-US" sz="110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10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vstup</a:t>
            </a:r>
            <a:r>
              <a:rPr lang="en-US" sz="110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z </a:t>
            </a:r>
            <a:r>
              <a:rPr lang="en-US" sz="110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venku</a:t>
            </a:r>
            <a:r>
              <a:rPr lang="en-US" sz="110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, </a:t>
            </a:r>
            <a:r>
              <a:rPr lang="en-US" sz="110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chodby</a:t>
            </a:r>
            <a:r>
              <a:rPr lang="en-US" sz="110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10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neexistují</a:t>
            </a:r>
            <a:r>
              <a:rPr lang="en-US" sz="110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. </a:t>
            </a:r>
            <a:r>
              <a:rPr lang="en-US" sz="110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Neřeší</a:t>
            </a:r>
            <a:r>
              <a:rPr lang="en-US" sz="110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ani </a:t>
            </a:r>
            <a:r>
              <a:rPr lang="en-US" sz="110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problémy</a:t>
            </a:r>
            <a:r>
              <a:rPr lang="en-US" sz="110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s </a:t>
            </a:r>
            <a:r>
              <a:rPr lang="en-US" sz="110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hlukem</a:t>
            </a:r>
            <a:r>
              <a:rPr lang="en-US" sz="110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.</a:t>
            </a:r>
            <a:endParaRPr sz="1100" b="0" i="0" u="none" strike="noStrike" cap="none" dirty="0"/>
          </a:p>
        </p:txBody>
      </p:sp>
      <p:sp>
        <p:nvSpPr>
          <p:cNvPr id="89" name="Google Shape;89;p15"/>
          <p:cNvSpPr/>
          <p:nvPr/>
        </p:nvSpPr>
        <p:spPr>
          <a:xfrm>
            <a:off x="3272433" y="2995910"/>
            <a:ext cx="1772022" cy="221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5925"/>
              </a:lnSpc>
              <a:spcBef>
                <a:spcPts val="0"/>
              </a:spcBef>
              <a:spcAft>
                <a:spcPts val="0"/>
              </a:spcAft>
              <a:buClr>
                <a:srgbClr val="55575A"/>
              </a:buClr>
              <a:buSzPts val="1350"/>
              <a:buFont typeface="Hubot Sans"/>
              <a:buNone/>
            </a:pPr>
            <a:r>
              <a:rPr lang="en-US" sz="1350" b="1" i="0" u="none" strike="noStrike" cap="none">
                <a:solidFill>
                  <a:srgbClr val="55575A"/>
                </a:solidFill>
                <a:latin typeface="Hubot Sans"/>
                <a:ea typeface="Hubot Sans"/>
                <a:cs typeface="Hubot Sans"/>
                <a:sym typeface="Hubot Sans"/>
              </a:rPr>
              <a:t>HERNÍ PRVKY</a:t>
            </a:r>
            <a:endParaRPr sz="1350" b="0" i="0" u="none" strike="noStrike" cap="none"/>
          </a:p>
        </p:txBody>
      </p:sp>
      <p:sp>
        <p:nvSpPr>
          <p:cNvPr id="90" name="Google Shape;90;p15"/>
          <p:cNvSpPr/>
          <p:nvPr/>
        </p:nvSpPr>
        <p:spPr>
          <a:xfrm>
            <a:off x="3272433" y="3302422"/>
            <a:ext cx="2599134" cy="4536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59090"/>
              </a:lnSpc>
              <a:spcBef>
                <a:spcPts val="0"/>
              </a:spcBef>
              <a:spcAft>
                <a:spcPts val="0"/>
              </a:spcAft>
              <a:buClr>
                <a:srgbClr val="55575A"/>
              </a:buClr>
              <a:buSzPts val="1100"/>
              <a:buFont typeface="Roboto Condensed"/>
              <a:buNone/>
            </a:pPr>
            <a:r>
              <a:rPr lang="en-US" sz="1100" b="0" i="0" u="none" strike="noStrike" cap="none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Hřiště s didaktickými hrami přímo na povrchu – vzdělávání probíhá i v čase volné hry</a:t>
            </a:r>
            <a:endParaRPr sz="1100" b="0" i="0" u="none" strike="noStrike" cap="none"/>
          </a:p>
        </p:txBody>
      </p:sp>
      <p:sp>
        <p:nvSpPr>
          <p:cNvPr id="91" name="Google Shape;91;p15"/>
          <p:cNvSpPr/>
          <p:nvPr/>
        </p:nvSpPr>
        <p:spPr>
          <a:xfrm>
            <a:off x="6048747" y="2995910"/>
            <a:ext cx="1772022" cy="221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5925"/>
              </a:lnSpc>
              <a:spcBef>
                <a:spcPts val="0"/>
              </a:spcBef>
              <a:spcAft>
                <a:spcPts val="0"/>
              </a:spcAft>
              <a:buClr>
                <a:srgbClr val="55575A"/>
              </a:buClr>
              <a:buSzPts val="1350"/>
              <a:buFont typeface="Hubot Sans"/>
              <a:buNone/>
            </a:pPr>
            <a:r>
              <a:rPr lang="en-US" sz="1350" b="1" i="0" u="none" strike="noStrike" cap="none">
                <a:solidFill>
                  <a:srgbClr val="55575A"/>
                </a:solidFill>
                <a:latin typeface="Hubot Sans"/>
                <a:ea typeface="Hubot Sans"/>
                <a:cs typeface="Hubot Sans"/>
                <a:sym typeface="Hubot Sans"/>
              </a:rPr>
              <a:t>UNIFORMA</a:t>
            </a:r>
            <a:endParaRPr sz="1350" b="0" i="0" u="none" strike="noStrike" cap="none"/>
          </a:p>
        </p:txBody>
      </p:sp>
      <p:sp>
        <p:nvSpPr>
          <p:cNvPr id="92" name="Google Shape;92;p15"/>
          <p:cNvSpPr/>
          <p:nvPr/>
        </p:nvSpPr>
        <p:spPr>
          <a:xfrm>
            <a:off x="6048747" y="3302422"/>
            <a:ext cx="2599134" cy="4536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59090"/>
              </a:lnSpc>
              <a:spcBef>
                <a:spcPts val="0"/>
              </a:spcBef>
              <a:spcAft>
                <a:spcPts val="0"/>
              </a:spcAft>
              <a:buClr>
                <a:srgbClr val="55575A"/>
              </a:buClr>
              <a:buSzPts val="1100"/>
              <a:buFont typeface="Roboto Condensed"/>
              <a:buNone/>
            </a:pPr>
            <a:r>
              <a:rPr lang="en-US" sz="1100" b="0" i="0" u="none" strike="noStrike" cap="none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Žáci nosí školní uniformu – součást identity školy a důrazu na rovnost</a:t>
            </a:r>
            <a:endParaRPr sz="1100" b="0" i="0" u="none" strike="noStrike" cap="none"/>
          </a:p>
        </p:txBody>
      </p:sp>
      <p:pic>
        <p:nvPicPr>
          <p:cNvPr id="93" name="Google Shape;93;p15" title="IMG_9344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6775" y="1603550"/>
            <a:ext cx="1620234" cy="1215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5" title="IMG_9343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72425" y="1581825"/>
            <a:ext cx="1772027" cy="1329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5" title="IMG_9253-2048x1365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06975" y="1553364"/>
            <a:ext cx="1855550" cy="13859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6"/>
          <p:cNvSpPr/>
          <p:nvPr/>
        </p:nvSpPr>
        <p:spPr>
          <a:xfrm>
            <a:off x="449610" y="381446"/>
            <a:ext cx="4815780" cy="802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6000"/>
              </a:lnSpc>
              <a:spcBef>
                <a:spcPts val="0"/>
              </a:spcBef>
              <a:spcAft>
                <a:spcPts val="0"/>
              </a:spcAft>
              <a:buClr>
                <a:srgbClr val="0C0D0F"/>
              </a:buClr>
              <a:buSzPts val="2500"/>
              <a:buFont typeface="Hubot Sans"/>
              <a:buNone/>
            </a:pPr>
            <a:r>
              <a:rPr lang="en-US" sz="2500" b="1" i="0" u="none" strike="noStrike" cap="none">
                <a:solidFill>
                  <a:srgbClr val="0C0D0F"/>
                </a:solidFill>
                <a:latin typeface="Hubot Sans"/>
                <a:ea typeface="Hubot Sans"/>
                <a:cs typeface="Hubot Sans"/>
                <a:sym typeface="Hubot Sans"/>
              </a:rPr>
              <a:t>EKOŠKOLA: ZAHRADA JAKO SRDCE ŠKOLY</a:t>
            </a:r>
            <a:endParaRPr sz="2500" b="0" i="0" u="none" strike="noStrike" cap="none"/>
          </a:p>
        </p:txBody>
      </p:sp>
      <p:sp>
        <p:nvSpPr>
          <p:cNvPr id="102" name="Google Shape;102;p16"/>
          <p:cNvSpPr/>
          <p:nvPr/>
        </p:nvSpPr>
        <p:spPr>
          <a:xfrm>
            <a:off x="449600" y="1358950"/>
            <a:ext cx="4815900" cy="132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5575A"/>
              </a:buClr>
              <a:buSzPts val="1000"/>
              <a:buFont typeface="Roboto Condensed"/>
              <a:buNone/>
            </a:pPr>
            <a:r>
              <a:rPr lang="en-US" sz="13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Chloubou</a:t>
            </a:r>
            <a:r>
              <a:rPr lang="en-US" sz="13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3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školy</a:t>
            </a:r>
            <a:r>
              <a:rPr lang="en-US" sz="13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je </a:t>
            </a:r>
            <a:r>
              <a:rPr lang="en-US" sz="1300" b="1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školní</a:t>
            </a:r>
            <a:r>
              <a:rPr lang="en-US" sz="1300" b="1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300" b="1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zahrada</a:t>
            </a:r>
            <a:r>
              <a:rPr lang="en-US" sz="13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– </a:t>
            </a:r>
            <a:r>
              <a:rPr lang="en-US" sz="13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živý</a:t>
            </a:r>
            <a:r>
              <a:rPr lang="en-US" sz="13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symbol </a:t>
            </a:r>
            <a:r>
              <a:rPr lang="en-US" sz="13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pedagogické</a:t>
            </a:r>
            <a:r>
              <a:rPr lang="en-US" sz="13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3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filozofie</a:t>
            </a:r>
            <a:r>
              <a:rPr lang="en-US" sz="13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3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postavené</a:t>
            </a:r>
            <a:r>
              <a:rPr lang="en-US" sz="13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3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na</a:t>
            </a:r>
            <a:r>
              <a:rPr lang="en-US" sz="13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300" b="1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ekologii</a:t>
            </a:r>
            <a:r>
              <a:rPr lang="en-US" sz="1300" b="1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a </a:t>
            </a:r>
            <a:r>
              <a:rPr lang="en-US" sz="1300" b="1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respektu</a:t>
            </a:r>
            <a:r>
              <a:rPr lang="en-US" sz="1300" b="1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k </a:t>
            </a:r>
            <a:r>
              <a:rPr lang="en-US" sz="1300" b="1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životnímu</a:t>
            </a:r>
            <a:r>
              <a:rPr lang="en-US" sz="1300" b="1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300" b="1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prostředí</a:t>
            </a:r>
            <a:r>
              <a:rPr lang="en-US" sz="13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. </a:t>
            </a:r>
            <a:r>
              <a:rPr lang="en-US" sz="13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Žáci</a:t>
            </a:r>
            <a:r>
              <a:rPr lang="en-US" sz="13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se s </a:t>
            </a:r>
            <a:r>
              <a:rPr lang="en-US" sz="13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podporou</a:t>
            </a:r>
            <a:r>
              <a:rPr lang="en-US" sz="13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3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učitelů</a:t>
            </a:r>
            <a:r>
              <a:rPr lang="en-US" sz="13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3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podíleli</a:t>
            </a:r>
            <a:r>
              <a:rPr lang="en-US" sz="13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3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na</a:t>
            </a:r>
            <a:r>
              <a:rPr lang="en-US" sz="13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3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znovuzavedení</a:t>
            </a:r>
            <a:r>
              <a:rPr lang="en-US" sz="13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3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původních</a:t>
            </a:r>
            <a:r>
              <a:rPr lang="en-US" sz="13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3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druhů</a:t>
            </a:r>
            <a:r>
              <a:rPr lang="en-US" sz="13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do </a:t>
            </a:r>
            <a:r>
              <a:rPr lang="en-US" sz="13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oblasti</a:t>
            </a:r>
            <a:r>
              <a:rPr lang="en-US" sz="13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Valparaíso, </a:t>
            </a:r>
            <a:r>
              <a:rPr lang="en-US" sz="13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které</a:t>
            </a:r>
            <a:r>
              <a:rPr lang="en-US" sz="13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3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zde</a:t>
            </a:r>
            <a:r>
              <a:rPr lang="en-US" sz="13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3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dávno</a:t>
            </a:r>
            <a:r>
              <a:rPr lang="en-US" sz="13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3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vymizely</a:t>
            </a:r>
            <a:r>
              <a:rPr lang="en-US" sz="13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. Za </a:t>
            </a:r>
            <a:r>
              <a:rPr lang="en-US" sz="13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tyto</a:t>
            </a:r>
            <a:r>
              <a:rPr lang="en-US" sz="13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3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aktivity</a:t>
            </a:r>
            <a:r>
              <a:rPr lang="en-US" sz="13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3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škola</a:t>
            </a:r>
            <a:r>
              <a:rPr lang="en-US" sz="13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3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získala</a:t>
            </a:r>
            <a:r>
              <a:rPr lang="en-US" sz="13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300" b="1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řadu</a:t>
            </a:r>
            <a:r>
              <a:rPr lang="en-US" sz="1300" b="1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300" b="1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ocenění</a:t>
            </a:r>
            <a:r>
              <a:rPr lang="en-US" sz="13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.</a:t>
            </a:r>
            <a:endParaRPr sz="1300" b="0" i="0" u="none" strike="noStrike" cap="none" dirty="0"/>
          </a:p>
        </p:txBody>
      </p:sp>
      <p:sp>
        <p:nvSpPr>
          <p:cNvPr id="103" name="Google Shape;103;p16"/>
          <p:cNvSpPr/>
          <p:nvPr/>
        </p:nvSpPr>
        <p:spPr>
          <a:xfrm>
            <a:off x="435260" y="3070535"/>
            <a:ext cx="4815900" cy="751800"/>
          </a:xfrm>
          <a:prstGeom prst="roundRect">
            <a:avLst>
              <a:gd name="adj" fmla="val 9121"/>
            </a:avLst>
          </a:prstGeom>
          <a:solidFill>
            <a:srgbClr val="E8E8E3"/>
          </a:solidFill>
          <a:ln w="14275" cap="flat" cmpd="sng">
            <a:solidFill>
              <a:srgbClr val="C8CAC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16"/>
          <p:cNvSpPr/>
          <p:nvPr/>
        </p:nvSpPr>
        <p:spPr>
          <a:xfrm>
            <a:off x="435172" y="3070485"/>
            <a:ext cx="57300" cy="751800"/>
          </a:xfrm>
          <a:prstGeom prst="roundRect">
            <a:avLst>
              <a:gd name="adj" fmla="val 33721"/>
            </a:avLst>
          </a:prstGeom>
          <a:solidFill>
            <a:srgbClr val="C8CAC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16"/>
          <p:cNvSpPr/>
          <p:nvPr/>
        </p:nvSpPr>
        <p:spPr>
          <a:xfrm>
            <a:off x="635198" y="3205260"/>
            <a:ext cx="1730400" cy="20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4000"/>
              </a:lnSpc>
              <a:spcBef>
                <a:spcPts val="0"/>
              </a:spcBef>
              <a:spcAft>
                <a:spcPts val="0"/>
              </a:spcAft>
              <a:buClr>
                <a:srgbClr val="55575A"/>
              </a:buClr>
              <a:buSzPts val="1250"/>
              <a:buFont typeface="Hubot Sans"/>
              <a:buNone/>
            </a:pPr>
            <a:r>
              <a:rPr lang="en-US" sz="1250" b="1" i="0" u="none" strike="noStrike" cap="none">
                <a:solidFill>
                  <a:srgbClr val="55575A"/>
                </a:solidFill>
                <a:latin typeface="Hubot Sans"/>
                <a:ea typeface="Hubot Sans"/>
                <a:cs typeface="Hubot Sans"/>
                <a:sym typeface="Hubot Sans"/>
              </a:rPr>
              <a:t>PTAČÍ OBSERVATOŘ</a:t>
            </a:r>
            <a:endParaRPr sz="1250" b="0" i="0" u="none" strike="noStrike" cap="none"/>
          </a:p>
        </p:txBody>
      </p:sp>
      <p:sp>
        <p:nvSpPr>
          <p:cNvPr id="106" name="Google Shape;106;p16"/>
          <p:cNvSpPr/>
          <p:nvPr/>
        </p:nvSpPr>
        <p:spPr>
          <a:xfrm>
            <a:off x="599461" y="3593710"/>
            <a:ext cx="4487400" cy="3189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5575A"/>
              </a:buClr>
              <a:buSzPts val="1000"/>
              <a:buFont typeface="Roboto Condensed"/>
              <a:buNone/>
            </a:pPr>
            <a:r>
              <a:rPr lang="en-US" sz="10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Speciálně</a:t>
            </a:r>
            <a:r>
              <a:rPr lang="en-US" sz="10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0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postavená</a:t>
            </a:r>
            <a:r>
              <a:rPr lang="en-US" sz="10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0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pozorovatelna</a:t>
            </a:r>
            <a:r>
              <a:rPr lang="en-US" sz="10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pro </a:t>
            </a:r>
            <a:r>
              <a:rPr lang="en-US" sz="10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sledování</a:t>
            </a:r>
            <a:r>
              <a:rPr lang="en-US" sz="10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0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ptáků</a:t>
            </a:r>
            <a:r>
              <a:rPr lang="en-US" sz="10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0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přímo</a:t>
            </a:r>
            <a:r>
              <a:rPr lang="en-US" sz="10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v </a:t>
            </a:r>
            <a:r>
              <a:rPr lang="en-US" sz="10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areálu</a:t>
            </a:r>
            <a:r>
              <a:rPr lang="en-US" sz="10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0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školy</a:t>
            </a:r>
            <a:endParaRPr sz="1000" b="0" i="0" u="none" strike="noStrike" cap="none" dirty="0"/>
          </a:p>
        </p:txBody>
      </p:sp>
      <p:sp>
        <p:nvSpPr>
          <p:cNvPr id="107" name="Google Shape;107;p16"/>
          <p:cNvSpPr/>
          <p:nvPr/>
        </p:nvSpPr>
        <p:spPr>
          <a:xfrm>
            <a:off x="470997" y="4010086"/>
            <a:ext cx="4815900" cy="751800"/>
          </a:xfrm>
          <a:prstGeom prst="roundRect">
            <a:avLst>
              <a:gd name="adj" fmla="val 9121"/>
            </a:avLst>
          </a:prstGeom>
          <a:solidFill>
            <a:srgbClr val="E8E8E3"/>
          </a:solidFill>
          <a:ln w="14275" cap="flat" cmpd="sng">
            <a:solidFill>
              <a:srgbClr val="C8CAC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16"/>
          <p:cNvSpPr/>
          <p:nvPr/>
        </p:nvSpPr>
        <p:spPr>
          <a:xfrm>
            <a:off x="435250" y="4010075"/>
            <a:ext cx="57000" cy="751800"/>
          </a:xfrm>
          <a:prstGeom prst="roundRect">
            <a:avLst>
              <a:gd name="adj" fmla="val 33721"/>
            </a:avLst>
          </a:prstGeom>
          <a:solidFill>
            <a:srgbClr val="C8CAC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16"/>
          <p:cNvSpPr/>
          <p:nvPr/>
        </p:nvSpPr>
        <p:spPr>
          <a:xfrm>
            <a:off x="580823" y="4114737"/>
            <a:ext cx="2042100" cy="20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4000"/>
              </a:lnSpc>
              <a:spcBef>
                <a:spcPts val="0"/>
              </a:spcBef>
              <a:spcAft>
                <a:spcPts val="0"/>
              </a:spcAft>
              <a:buClr>
                <a:srgbClr val="55575A"/>
              </a:buClr>
              <a:buSzPts val="1250"/>
              <a:buFont typeface="Hubot Sans"/>
              <a:buNone/>
            </a:pPr>
            <a:r>
              <a:rPr lang="en-US" sz="1250" b="1" i="0" u="none" strike="noStrike" cap="none">
                <a:solidFill>
                  <a:srgbClr val="55575A"/>
                </a:solidFill>
                <a:latin typeface="Hubot Sans"/>
                <a:ea typeface="Hubot Sans"/>
                <a:cs typeface="Hubot Sans"/>
                <a:sym typeface="Hubot Sans"/>
              </a:rPr>
              <a:t>REINTRODUKCE DRUHŮ</a:t>
            </a:r>
            <a:endParaRPr sz="1250" b="0" i="0" u="none" strike="noStrike" cap="none"/>
          </a:p>
        </p:txBody>
      </p:sp>
      <p:sp>
        <p:nvSpPr>
          <p:cNvPr id="110" name="Google Shape;110;p16"/>
          <p:cNvSpPr/>
          <p:nvPr/>
        </p:nvSpPr>
        <p:spPr>
          <a:xfrm>
            <a:off x="635248" y="4468532"/>
            <a:ext cx="4487400" cy="19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5575A"/>
              </a:buClr>
              <a:buSzPts val="1000"/>
              <a:buFont typeface="Roboto Condensed"/>
              <a:buNone/>
            </a:pPr>
            <a:r>
              <a:rPr lang="en-US" sz="1000" b="0" i="0" u="none" strike="noStrike" cap="none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Studenti aktivně přispívají k obnově místní biodiverzity – skutečná věda ve školní praxi</a:t>
            </a:r>
            <a:endParaRPr sz="1000" b="0" i="0" u="none" strike="noStrike" cap="none"/>
          </a:p>
        </p:txBody>
      </p:sp>
      <p:pic>
        <p:nvPicPr>
          <p:cNvPr id="111" name="Google Shape;111;p16" title="IMG_9340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72275" y="0"/>
            <a:ext cx="3726102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7"/>
          <p:cNvSpPr/>
          <p:nvPr/>
        </p:nvSpPr>
        <p:spPr>
          <a:xfrm>
            <a:off x="496119" y="617488"/>
            <a:ext cx="6489799" cy="442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5454"/>
              </a:lnSpc>
              <a:spcBef>
                <a:spcPts val="0"/>
              </a:spcBef>
              <a:spcAft>
                <a:spcPts val="0"/>
              </a:spcAft>
              <a:buClr>
                <a:srgbClr val="0C0D0F"/>
              </a:buClr>
              <a:buSzPts val="2750"/>
              <a:buFont typeface="Hubot Sans"/>
              <a:buNone/>
            </a:pPr>
            <a:r>
              <a:rPr lang="en-US" sz="2750" b="1" i="0" u="none" strike="noStrike" cap="none">
                <a:solidFill>
                  <a:srgbClr val="0C0D0F"/>
                </a:solidFill>
                <a:latin typeface="Hubot Sans"/>
                <a:ea typeface="Hubot Sans"/>
                <a:cs typeface="Hubot Sans"/>
                <a:sym typeface="Hubot Sans"/>
              </a:rPr>
              <a:t>VÝUKA A PEDAGOGICKÝ PŘÍSTUP </a:t>
            </a:r>
            <a:endParaRPr sz="2750" b="0" i="0" u="none" strike="noStrike" cap="none"/>
          </a:p>
        </p:txBody>
      </p:sp>
      <p:sp>
        <p:nvSpPr>
          <p:cNvPr id="118" name="Google Shape;118;p17"/>
          <p:cNvSpPr/>
          <p:nvPr/>
        </p:nvSpPr>
        <p:spPr>
          <a:xfrm>
            <a:off x="6046114" y="1212866"/>
            <a:ext cx="2584800" cy="2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5925"/>
              </a:lnSpc>
              <a:spcBef>
                <a:spcPts val="0"/>
              </a:spcBef>
              <a:spcAft>
                <a:spcPts val="0"/>
              </a:spcAft>
              <a:buClr>
                <a:srgbClr val="0C0D0F"/>
              </a:buClr>
              <a:buSzPts val="1350"/>
              <a:buFont typeface="Hubot Sans"/>
              <a:buNone/>
            </a:pPr>
            <a:r>
              <a:rPr lang="en-US" sz="1200" b="1" i="0" u="none" strike="noStrike" cap="none">
                <a:solidFill>
                  <a:srgbClr val="0C0D0F"/>
                </a:solidFill>
                <a:latin typeface="Hubot Sans"/>
                <a:ea typeface="Hubot Sans"/>
                <a:cs typeface="Hubot Sans"/>
                <a:sym typeface="Hubot Sans"/>
              </a:rPr>
              <a:t>CO NÁS ZAUJALO </a:t>
            </a:r>
            <a:r>
              <a:rPr lang="en-US" sz="1200" b="1">
                <a:solidFill>
                  <a:srgbClr val="0C0D0F"/>
                </a:solidFill>
                <a:latin typeface="Hubot Sans"/>
                <a:ea typeface="Hubot Sans"/>
                <a:cs typeface="Hubot Sans"/>
                <a:sym typeface="Hubot Sans"/>
              </a:rPr>
              <a:t>NA 1. STUPNI</a:t>
            </a:r>
            <a:endParaRPr sz="1200" b="0" i="0" u="none" strike="noStrike" cap="none"/>
          </a:p>
        </p:txBody>
      </p:sp>
      <p:sp>
        <p:nvSpPr>
          <p:cNvPr id="119" name="Google Shape;119;p17"/>
          <p:cNvSpPr/>
          <p:nvPr/>
        </p:nvSpPr>
        <p:spPr>
          <a:xfrm>
            <a:off x="5754625" y="1515875"/>
            <a:ext cx="2898000" cy="259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2900" marR="0" lvl="0" indent="-361950" algn="l" rtl="0">
              <a:lnSpc>
                <a:spcPct val="159090"/>
              </a:lnSpc>
              <a:spcBef>
                <a:spcPts val="0"/>
              </a:spcBef>
              <a:spcAft>
                <a:spcPts val="0"/>
              </a:spcAft>
              <a:buClr>
                <a:srgbClr val="55575A"/>
              </a:buClr>
              <a:buSzPts val="1400"/>
              <a:buFont typeface="Roboto Condensed"/>
              <a:buChar char="•"/>
            </a:pPr>
            <a:r>
              <a:rPr lang="en-US" b="1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Anglický</a:t>
            </a:r>
            <a:r>
              <a:rPr lang="en-US" b="1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b="1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jazyk</a:t>
            </a:r>
            <a:r>
              <a:rPr lang="en-US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– </a:t>
            </a:r>
            <a:r>
              <a:rPr lang="en-US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učebnice</a:t>
            </a:r>
            <a:r>
              <a:rPr lang="en-US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Open Up </a:t>
            </a:r>
            <a:endParaRPr dirty="0">
              <a:solidFill>
                <a:srgbClr val="55575A"/>
              </a:solidFill>
              <a:latin typeface="Roboto Condensed"/>
              <a:ea typeface="Roboto Condensed"/>
              <a:cs typeface="Roboto Condensed"/>
              <a:sym typeface="Roboto Condensed"/>
            </a:endParaRPr>
          </a:p>
          <a:p>
            <a:pPr marL="342900" marR="0" lvl="0" indent="-361950" algn="l" rtl="0">
              <a:lnSpc>
                <a:spcPct val="159090"/>
              </a:lnSpc>
              <a:spcBef>
                <a:spcPts val="0"/>
              </a:spcBef>
              <a:spcAft>
                <a:spcPts val="0"/>
              </a:spcAft>
              <a:buClr>
                <a:srgbClr val="55575A"/>
              </a:buClr>
              <a:buSzPts val="1400"/>
              <a:buFont typeface="Roboto Condensed"/>
              <a:buChar char="•"/>
            </a:pPr>
            <a:r>
              <a:rPr lang="en-US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hodina</a:t>
            </a:r>
            <a:r>
              <a:rPr lang="en-US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je </a:t>
            </a:r>
            <a:r>
              <a:rPr lang="en-US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postavená</a:t>
            </a:r>
            <a:r>
              <a:rPr lang="en-US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hlavně</a:t>
            </a:r>
            <a:r>
              <a:rPr lang="en-US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na</a:t>
            </a:r>
            <a:r>
              <a:rPr lang="en-US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psaní</a:t>
            </a:r>
            <a:endParaRPr b="0" i="0" u="none" strike="noStrike" cap="none" dirty="0"/>
          </a:p>
          <a:p>
            <a:pPr marL="342900" marR="0" lvl="0" indent="-361950" algn="l" rtl="0">
              <a:lnSpc>
                <a:spcPct val="159090"/>
              </a:lnSpc>
              <a:spcBef>
                <a:spcPts val="0"/>
              </a:spcBef>
              <a:spcAft>
                <a:spcPts val="0"/>
              </a:spcAft>
              <a:buClr>
                <a:srgbClr val="55575A"/>
              </a:buClr>
              <a:buSzPts val="1400"/>
              <a:buFont typeface="Roboto Condensed"/>
              <a:buChar char="•"/>
            </a:pPr>
            <a:r>
              <a:rPr lang="en-US" b="1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Mediální</a:t>
            </a:r>
            <a:r>
              <a:rPr lang="en-US" b="1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b="1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výchova</a:t>
            </a:r>
            <a:r>
              <a:rPr lang="en-US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– </a:t>
            </a:r>
            <a:r>
              <a:rPr lang="en-US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kritické</a:t>
            </a:r>
            <a:r>
              <a:rPr lang="en-US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myšlení</a:t>
            </a:r>
            <a:r>
              <a:rPr lang="en-US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a </a:t>
            </a:r>
            <a:r>
              <a:rPr lang="en-US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práce</a:t>
            </a:r>
            <a:r>
              <a:rPr lang="en-US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s </a:t>
            </a:r>
            <a:r>
              <a:rPr lang="en-US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informacemi</a:t>
            </a:r>
            <a:endParaRPr b="0" i="0" u="none" strike="noStrike" cap="none" dirty="0"/>
          </a:p>
          <a:p>
            <a:pPr marL="342900" marR="0" lvl="0" indent="-361950" algn="l" rtl="0">
              <a:lnSpc>
                <a:spcPct val="159090"/>
              </a:lnSpc>
              <a:spcBef>
                <a:spcPts val="0"/>
              </a:spcBef>
              <a:spcAft>
                <a:spcPts val="0"/>
              </a:spcAft>
              <a:buClr>
                <a:srgbClr val="55575A"/>
              </a:buClr>
              <a:buSzPts val="1400"/>
              <a:buFont typeface="Roboto Condensed"/>
              <a:buChar char="•"/>
            </a:pPr>
            <a:r>
              <a:rPr lang="en-US" b="1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Matematika</a:t>
            </a:r>
            <a:r>
              <a:rPr lang="en-US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– </a:t>
            </a:r>
            <a:r>
              <a:rPr lang="en-US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převody</a:t>
            </a:r>
            <a:r>
              <a:rPr lang="en-US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jednotek</a:t>
            </a:r>
            <a:r>
              <a:rPr lang="en-US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podány</a:t>
            </a:r>
            <a:r>
              <a:rPr lang="en-US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zajímavě</a:t>
            </a:r>
            <a:r>
              <a:rPr lang="en-US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a </a:t>
            </a:r>
            <a:r>
              <a:rPr lang="en-US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prakticky</a:t>
            </a:r>
            <a:endParaRPr b="0" i="0" u="none" strike="noStrike" cap="none" dirty="0"/>
          </a:p>
          <a:p>
            <a:pPr marL="342900" marR="0" lvl="0" indent="-361950" algn="l" rtl="0">
              <a:lnSpc>
                <a:spcPct val="159090"/>
              </a:lnSpc>
              <a:spcBef>
                <a:spcPts val="0"/>
              </a:spcBef>
              <a:spcAft>
                <a:spcPts val="0"/>
              </a:spcAft>
              <a:buClr>
                <a:srgbClr val="55575A"/>
              </a:buClr>
              <a:buSzPts val="1400"/>
              <a:buFont typeface="Roboto Condensed"/>
              <a:buChar char="•"/>
            </a:pPr>
            <a:r>
              <a:rPr lang="en-US" b="1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Čtení</a:t>
            </a:r>
            <a:r>
              <a:rPr lang="en-US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– </a:t>
            </a:r>
            <a:r>
              <a:rPr lang="en-US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silný</a:t>
            </a:r>
            <a:r>
              <a:rPr lang="en-US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důraz</a:t>
            </a:r>
            <a:r>
              <a:rPr lang="en-US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na</a:t>
            </a:r>
            <a:r>
              <a:rPr lang="en-US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čtenářskou</a:t>
            </a:r>
            <a:r>
              <a:rPr lang="en-US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gramotnost</a:t>
            </a:r>
            <a:r>
              <a:rPr lang="en-US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napříč</a:t>
            </a:r>
            <a:r>
              <a:rPr lang="en-US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předměty</a:t>
            </a:r>
            <a:endParaRPr b="0" i="0" u="none" strike="noStrike" cap="none" dirty="0"/>
          </a:p>
        </p:txBody>
      </p:sp>
      <p:pic>
        <p:nvPicPr>
          <p:cNvPr id="120" name="Google Shape;120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2585" y="1060475"/>
            <a:ext cx="3116990" cy="3930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8"/>
          <p:cNvSpPr/>
          <p:nvPr/>
        </p:nvSpPr>
        <p:spPr>
          <a:xfrm>
            <a:off x="488379" y="395808"/>
            <a:ext cx="5080397" cy="4360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5925"/>
              </a:lnSpc>
              <a:spcBef>
                <a:spcPts val="0"/>
              </a:spcBef>
              <a:spcAft>
                <a:spcPts val="0"/>
              </a:spcAft>
              <a:buClr>
                <a:srgbClr val="0C0D0F"/>
              </a:buClr>
              <a:buSzPts val="2700"/>
              <a:buFont typeface="Hubot Sans"/>
              <a:buNone/>
            </a:pPr>
            <a:r>
              <a:rPr lang="en-US" sz="2700" b="1" i="0" u="none" strike="noStrike" cap="none">
                <a:solidFill>
                  <a:srgbClr val="0C0D0F"/>
                </a:solidFill>
                <a:latin typeface="Hubot Sans"/>
                <a:ea typeface="Hubot Sans"/>
                <a:cs typeface="Hubot Sans"/>
                <a:sym typeface="Hubot Sans"/>
              </a:rPr>
              <a:t>INKLUZE A PODPORA ŽÁKŮ</a:t>
            </a:r>
            <a:endParaRPr sz="2700" b="0" i="0" u="none" strike="noStrike" cap="none"/>
          </a:p>
        </p:txBody>
      </p:sp>
      <p:sp>
        <p:nvSpPr>
          <p:cNvPr id="127" name="Google Shape;127;p18"/>
          <p:cNvSpPr/>
          <p:nvPr/>
        </p:nvSpPr>
        <p:spPr>
          <a:xfrm>
            <a:off x="488379" y="1175296"/>
            <a:ext cx="2942258" cy="2180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5925"/>
              </a:lnSpc>
              <a:spcBef>
                <a:spcPts val="0"/>
              </a:spcBef>
              <a:spcAft>
                <a:spcPts val="0"/>
              </a:spcAft>
              <a:buClr>
                <a:srgbClr val="0C0D0F"/>
              </a:buClr>
              <a:buSzPts val="1350"/>
              <a:buFont typeface="Hubot Sans"/>
              <a:buNone/>
            </a:pPr>
            <a:r>
              <a:rPr lang="en-US" sz="1350" b="1" i="0" u="none" strike="noStrike" cap="none">
                <a:solidFill>
                  <a:srgbClr val="0C0D0F"/>
                </a:solidFill>
                <a:latin typeface="Hubot Sans"/>
                <a:ea typeface="Hubot Sans"/>
                <a:cs typeface="Hubot Sans"/>
                <a:sym typeface="Hubot Sans"/>
              </a:rPr>
              <a:t>JAK INKLUZE FUNGUJE V PRAXI</a:t>
            </a:r>
            <a:endParaRPr sz="1350" b="0" i="0" u="none" strike="noStrike" cap="none"/>
          </a:p>
        </p:txBody>
      </p:sp>
      <p:sp>
        <p:nvSpPr>
          <p:cNvPr id="128" name="Google Shape;128;p18"/>
          <p:cNvSpPr/>
          <p:nvPr/>
        </p:nvSpPr>
        <p:spPr>
          <a:xfrm>
            <a:off x="488375" y="1530704"/>
            <a:ext cx="3913500" cy="19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61904"/>
              </a:lnSpc>
              <a:spcBef>
                <a:spcPts val="0"/>
              </a:spcBef>
              <a:spcAft>
                <a:spcPts val="0"/>
              </a:spcAft>
              <a:buClr>
                <a:srgbClr val="55575A"/>
              </a:buClr>
              <a:buSzPts val="1050"/>
              <a:buFont typeface="Roboto Condensed"/>
              <a:buNone/>
            </a:pPr>
            <a:r>
              <a:rPr lang="en-US" sz="155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Škola</a:t>
            </a:r>
            <a:r>
              <a:rPr lang="en-US" sz="155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55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klade</a:t>
            </a:r>
            <a:r>
              <a:rPr lang="en-US" sz="155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55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mimořádný</a:t>
            </a:r>
            <a:r>
              <a:rPr lang="en-US" sz="155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55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důraz</a:t>
            </a:r>
            <a:r>
              <a:rPr lang="en-US" sz="155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55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na</a:t>
            </a:r>
            <a:r>
              <a:rPr lang="en-US" sz="155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550" b="1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inkluzivní</a:t>
            </a:r>
            <a:r>
              <a:rPr lang="en-US" sz="1550" b="1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550" b="1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vzdělávání</a:t>
            </a:r>
            <a:r>
              <a:rPr lang="en-US" sz="155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. </a:t>
            </a:r>
            <a:r>
              <a:rPr lang="en-US" sz="155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Speciální</a:t>
            </a:r>
            <a:r>
              <a:rPr lang="en-US" sz="155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55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pedagogové</a:t>
            </a:r>
            <a:r>
              <a:rPr lang="en-US" sz="155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55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pravidelně</a:t>
            </a:r>
            <a:r>
              <a:rPr lang="en-US" sz="155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55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odvádí</a:t>
            </a:r>
            <a:r>
              <a:rPr lang="en-US" sz="155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55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žáky</a:t>
            </a:r>
            <a:r>
              <a:rPr lang="en-US" sz="155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ze </a:t>
            </a:r>
            <a:r>
              <a:rPr lang="en-US" sz="155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třídy</a:t>
            </a:r>
            <a:r>
              <a:rPr lang="en-US" sz="155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55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a </a:t>
            </a:r>
            <a:r>
              <a:rPr lang="en-US" sz="155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pracují</a:t>
            </a:r>
            <a:r>
              <a:rPr lang="en-US" sz="155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s </a:t>
            </a:r>
            <a:r>
              <a:rPr lang="en-US" sz="155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nimi</a:t>
            </a:r>
            <a:r>
              <a:rPr lang="en-US" sz="155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55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individuálně</a:t>
            </a:r>
            <a:r>
              <a:rPr lang="en-US" sz="155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55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na</a:t>
            </a:r>
            <a:r>
              <a:rPr lang="en-US" sz="155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55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reedukaci</a:t>
            </a:r>
            <a:r>
              <a:rPr lang="en-US" sz="155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. </a:t>
            </a:r>
            <a:r>
              <a:rPr lang="en-US" sz="155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Třídu</a:t>
            </a:r>
            <a:r>
              <a:rPr lang="en-US" sz="155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55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navštěvují</a:t>
            </a:r>
            <a:r>
              <a:rPr lang="en-US" sz="155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55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žáci</a:t>
            </a:r>
            <a:r>
              <a:rPr lang="en-US" sz="155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s </a:t>
            </a:r>
            <a:r>
              <a:rPr lang="en-US" sz="155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různými</a:t>
            </a:r>
            <a:r>
              <a:rPr lang="en-US" sz="155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55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úrovněmi</a:t>
            </a:r>
            <a:r>
              <a:rPr lang="en-US" sz="155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55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obtížnosti</a:t>
            </a:r>
            <a:r>
              <a:rPr lang="en-US" sz="155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55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učiva</a:t>
            </a:r>
            <a:r>
              <a:rPr lang="en-US" sz="155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.</a:t>
            </a:r>
            <a:endParaRPr sz="1550" b="0" i="0" u="none" strike="noStrike" cap="none" dirty="0"/>
          </a:p>
        </p:txBody>
      </p:sp>
      <p:sp>
        <p:nvSpPr>
          <p:cNvPr id="129" name="Google Shape;129;p18"/>
          <p:cNvSpPr/>
          <p:nvPr/>
        </p:nvSpPr>
        <p:spPr>
          <a:xfrm>
            <a:off x="401379" y="3784681"/>
            <a:ext cx="3913500" cy="808500"/>
          </a:xfrm>
          <a:prstGeom prst="roundRect">
            <a:avLst>
              <a:gd name="adj" fmla="val 2589"/>
            </a:avLst>
          </a:prstGeom>
          <a:solidFill>
            <a:srgbClr val="B6FCB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30" name="Google Shape;130;p18" descr="preencod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0906" y="4119120"/>
            <a:ext cx="174427" cy="139526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18"/>
          <p:cNvSpPr/>
          <p:nvPr/>
        </p:nvSpPr>
        <p:spPr>
          <a:xfrm>
            <a:off x="784909" y="4094763"/>
            <a:ext cx="3320400" cy="4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619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Roboto Condensed"/>
              <a:buNone/>
            </a:pPr>
            <a:r>
              <a:rPr lang="en-US" sz="1050" b="0" i="0" u="none" strike="noStrike" cap="none">
                <a:solidFill>
                  <a:srgbClr val="0000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Asistenti pedagoga jsou přítomni v každé třídě, kde je potřeba</a:t>
            </a:r>
            <a:endParaRPr sz="1050" b="0" i="0" u="none" strike="noStrike" cap="none"/>
          </a:p>
        </p:txBody>
      </p:sp>
      <p:sp>
        <p:nvSpPr>
          <p:cNvPr id="132" name="Google Shape;132;p18"/>
          <p:cNvSpPr/>
          <p:nvPr/>
        </p:nvSpPr>
        <p:spPr>
          <a:xfrm>
            <a:off x="4886474" y="1887959"/>
            <a:ext cx="1608981" cy="4360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5925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Hubot Sans"/>
              <a:buNone/>
            </a:pPr>
            <a:endParaRPr sz="1350" b="0" i="0" u="none" strike="noStrike" cap="none"/>
          </a:p>
        </p:txBody>
      </p:sp>
      <p:sp>
        <p:nvSpPr>
          <p:cNvPr id="133" name="Google Shape;133;p18"/>
          <p:cNvSpPr/>
          <p:nvPr/>
        </p:nvSpPr>
        <p:spPr>
          <a:xfrm>
            <a:off x="4746947" y="3181201"/>
            <a:ext cx="3913436" cy="1411932"/>
          </a:xfrm>
          <a:prstGeom prst="roundRect">
            <a:avLst>
              <a:gd name="adj" fmla="val 1483"/>
            </a:avLst>
          </a:prstGeom>
          <a:solidFill>
            <a:srgbClr val="D8D9D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18"/>
          <p:cNvSpPr/>
          <p:nvPr/>
        </p:nvSpPr>
        <p:spPr>
          <a:xfrm>
            <a:off x="4886474" y="3320728"/>
            <a:ext cx="418654" cy="418654"/>
          </a:xfrm>
          <a:prstGeom prst="roundRect">
            <a:avLst>
              <a:gd name="adj" fmla="val 13649526"/>
            </a:avLst>
          </a:prstGeom>
          <a:solidFill>
            <a:srgbClr val="C8CAC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35" name="Google Shape;135;p18" descr="preencoded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001592" y="3435846"/>
            <a:ext cx="188342" cy="188342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18"/>
          <p:cNvSpPr/>
          <p:nvPr/>
        </p:nvSpPr>
        <p:spPr>
          <a:xfrm>
            <a:off x="4886474" y="3876749"/>
            <a:ext cx="2089993" cy="2180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5925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Hubot Sans"/>
              <a:buNone/>
            </a:pPr>
            <a:r>
              <a:rPr lang="en-US" sz="1350" b="1" i="0" u="none" strike="noStrike" cap="none">
                <a:solidFill>
                  <a:srgbClr val="000000"/>
                </a:solidFill>
                <a:latin typeface="Hubot Sans"/>
                <a:ea typeface="Hubot Sans"/>
                <a:cs typeface="Hubot Sans"/>
                <a:sym typeface="Hubot Sans"/>
              </a:rPr>
              <a:t>VELKÁ MÍRA INKLUZE</a:t>
            </a:r>
            <a:endParaRPr sz="1350" b="0" i="0" u="none" strike="noStrike" cap="none"/>
          </a:p>
        </p:txBody>
      </p:sp>
      <p:sp>
        <p:nvSpPr>
          <p:cNvPr id="137" name="Google Shape;137;p18"/>
          <p:cNvSpPr/>
          <p:nvPr/>
        </p:nvSpPr>
        <p:spPr>
          <a:xfrm>
            <a:off x="4886474" y="4232151"/>
            <a:ext cx="3634383" cy="221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619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Roboto Condensed"/>
              <a:buNone/>
            </a:pPr>
            <a:r>
              <a:rPr lang="en-US" sz="1050" b="0" i="0" u="none" strike="noStrike" cap="none">
                <a:solidFill>
                  <a:srgbClr val="0000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Žáci se SVP jako přirozená součást třídy</a:t>
            </a:r>
            <a:endParaRPr sz="1050" b="0" i="0" u="none" strike="noStrike" cap="none"/>
          </a:p>
        </p:txBody>
      </p:sp>
      <p:pic>
        <p:nvPicPr>
          <p:cNvPr id="138" name="Google Shape;138;p18" title="especial-2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235262" y="946992"/>
            <a:ext cx="3091088" cy="21538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9"/>
          <p:cNvSpPr/>
          <p:nvPr/>
        </p:nvSpPr>
        <p:spPr>
          <a:xfrm>
            <a:off x="626619" y="812279"/>
            <a:ext cx="4722900" cy="88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5454"/>
              </a:lnSpc>
              <a:spcBef>
                <a:spcPts val="0"/>
              </a:spcBef>
              <a:spcAft>
                <a:spcPts val="0"/>
              </a:spcAft>
              <a:buClr>
                <a:srgbClr val="0C0D0F"/>
              </a:buClr>
              <a:buSzPts val="2750"/>
              <a:buFont typeface="Hubot Sans"/>
              <a:buNone/>
            </a:pPr>
            <a:r>
              <a:rPr lang="en-US" sz="2750" b="1" i="0" u="none" strike="noStrike" cap="none">
                <a:solidFill>
                  <a:srgbClr val="0C0D0F"/>
                </a:solidFill>
                <a:latin typeface="Hubot Sans"/>
                <a:ea typeface="Hubot Sans"/>
                <a:cs typeface="Hubot Sans"/>
                <a:sym typeface="Hubot Sans"/>
              </a:rPr>
              <a:t>PRAKTICKÉ OBORY A PODÍL NA CHODU ŠKOLY</a:t>
            </a:r>
            <a:endParaRPr sz="2750" b="0" i="0" u="none" strike="noStrike" cap="none"/>
          </a:p>
        </p:txBody>
      </p:sp>
      <p:sp>
        <p:nvSpPr>
          <p:cNvPr id="145" name="Google Shape;145;p19"/>
          <p:cNvSpPr/>
          <p:nvPr/>
        </p:nvSpPr>
        <p:spPr>
          <a:xfrm>
            <a:off x="227375" y="2113950"/>
            <a:ext cx="4991400" cy="25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59090"/>
              </a:lnSpc>
              <a:spcBef>
                <a:spcPts val="0"/>
              </a:spcBef>
              <a:spcAft>
                <a:spcPts val="0"/>
              </a:spcAft>
              <a:buClr>
                <a:srgbClr val="55575A"/>
              </a:buClr>
              <a:buSzPts val="1100"/>
              <a:buFont typeface="Roboto Condensed"/>
              <a:buNone/>
            </a:pPr>
            <a:r>
              <a:rPr lang="en-US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  </a:t>
            </a:r>
            <a:r>
              <a:rPr lang="en-US" sz="1200" b="1" u="sng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Studium </a:t>
            </a:r>
            <a:r>
              <a:rPr lang="en-US" sz="1200" b="1" u="sng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z</a:t>
            </a:r>
            <a:r>
              <a:rPr lang="en-US" sz="1200" b="1" i="0" u="sng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ákladní</a:t>
            </a:r>
            <a:r>
              <a:rPr lang="en-US" sz="1200" b="1" i="0" u="sng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200" b="1" i="0" u="sng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odborné</a:t>
            </a:r>
            <a:r>
              <a:rPr lang="en-US" sz="1200" b="1" i="0" u="sng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200" b="1" i="0" u="sng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přípravy</a:t>
            </a:r>
            <a:endParaRPr sz="1200" b="1" i="0" u="sng" strike="noStrike" cap="none" dirty="0">
              <a:solidFill>
                <a:srgbClr val="55575A"/>
              </a:solidFill>
              <a:latin typeface="Roboto Condensed"/>
              <a:ea typeface="Roboto Condensed"/>
              <a:cs typeface="Roboto Condensed"/>
              <a:sym typeface="Roboto Condensed"/>
            </a:endParaRPr>
          </a:p>
          <a:p>
            <a:pPr marL="0" lvl="0" indent="0" algn="l" rtl="0">
              <a:lnSpc>
                <a:spcPct val="159090"/>
              </a:lnSpc>
              <a:spcBef>
                <a:spcPts val="0"/>
              </a:spcBef>
              <a:spcAft>
                <a:spcPts val="0"/>
              </a:spcAft>
              <a:buClr>
                <a:srgbClr val="55575A"/>
              </a:buClr>
              <a:buSzPts val="1100"/>
              <a:buFont typeface="Roboto Condensed"/>
              <a:buNone/>
            </a:pPr>
            <a:r>
              <a:rPr lang="en-US" sz="120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  </a:t>
            </a:r>
            <a:r>
              <a:rPr lang="en-US" sz="110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10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Š</a:t>
            </a:r>
            <a:r>
              <a:rPr lang="en-US" sz="120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kola</a:t>
            </a:r>
            <a:r>
              <a:rPr lang="en-US" sz="120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20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nabízí</a:t>
            </a:r>
            <a:r>
              <a:rPr lang="en-US" sz="120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20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odborné</a:t>
            </a:r>
            <a:r>
              <a:rPr lang="en-US" sz="120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20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obory</a:t>
            </a:r>
            <a:r>
              <a:rPr lang="en-US" sz="120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, v </a:t>
            </a:r>
            <a:r>
              <a:rPr lang="en-US" sz="120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nichž</a:t>
            </a:r>
            <a:r>
              <a:rPr lang="en-US" sz="120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20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žáci</a:t>
            </a:r>
            <a:r>
              <a:rPr lang="en-US" sz="120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20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získávají</a:t>
            </a:r>
            <a:r>
              <a:rPr lang="en-US" sz="120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20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reálné</a:t>
            </a:r>
            <a:r>
              <a:rPr lang="en-US" sz="120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 </a:t>
            </a:r>
            <a:r>
              <a:rPr lang="en-US" sz="120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dovednosti</a:t>
            </a:r>
            <a:r>
              <a:rPr lang="en-US" sz="120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a    </a:t>
            </a:r>
            <a:endParaRPr sz="1200" dirty="0">
              <a:solidFill>
                <a:srgbClr val="55575A"/>
              </a:solidFill>
              <a:latin typeface="Roboto Condensed"/>
              <a:ea typeface="Roboto Condensed"/>
              <a:cs typeface="Roboto Condensed"/>
              <a:sym typeface="Roboto Condensed"/>
            </a:endParaRPr>
          </a:p>
          <a:p>
            <a:pPr marL="0" lvl="0" indent="0" algn="l" rtl="0">
              <a:lnSpc>
                <a:spcPct val="159090"/>
              </a:lnSpc>
              <a:spcBef>
                <a:spcPts val="0"/>
              </a:spcBef>
              <a:spcAft>
                <a:spcPts val="0"/>
              </a:spcAft>
              <a:buClr>
                <a:srgbClr val="55575A"/>
              </a:buClr>
              <a:buSzPts val="1100"/>
              <a:buFont typeface="Roboto Condensed"/>
              <a:buNone/>
            </a:pPr>
            <a:r>
              <a:rPr lang="en-US" sz="120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   </a:t>
            </a:r>
            <a:r>
              <a:rPr lang="en-US" sz="120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zodpovědnost</a:t>
            </a:r>
            <a:r>
              <a:rPr lang="en-US" sz="120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.</a:t>
            </a:r>
            <a:endParaRPr sz="1200" dirty="0">
              <a:solidFill>
                <a:srgbClr val="55575A"/>
              </a:solidFill>
              <a:latin typeface="Roboto Condensed"/>
              <a:ea typeface="Roboto Condensed"/>
              <a:cs typeface="Roboto Condensed"/>
              <a:sym typeface="Roboto Condensed"/>
            </a:endParaRPr>
          </a:p>
          <a:p>
            <a:pPr marL="0" marR="0" lvl="0" indent="0" algn="l" rtl="0">
              <a:lnSpc>
                <a:spcPct val="159090"/>
              </a:lnSpc>
              <a:spcBef>
                <a:spcPts val="0"/>
              </a:spcBef>
              <a:spcAft>
                <a:spcPts val="0"/>
              </a:spcAft>
              <a:buClr>
                <a:srgbClr val="55575A"/>
              </a:buClr>
              <a:buSzPts val="1100"/>
              <a:buFont typeface="Roboto Condensed"/>
              <a:buNone/>
            </a:pPr>
            <a:r>
              <a:rPr lang="en-US" sz="120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  </a:t>
            </a:r>
            <a:r>
              <a:rPr lang="en-US" sz="120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Studenti</a:t>
            </a:r>
            <a:r>
              <a:rPr lang="en-US" sz="120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20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těchto</a:t>
            </a:r>
            <a:r>
              <a:rPr lang="en-US" sz="120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20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oborů</a:t>
            </a:r>
            <a:r>
              <a:rPr lang="en-US" sz="120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se </a:t>
            </a:r>
            <a:r>
              <a:rPr lang="en-US" sz="1200" b="1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aktivně</a:t>
            </a:r>
            <a:r>
              <a:rPr lang="en-US" sz="1200" b="1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200" b="1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podílejí</a:t>
            </a:r>
            <a:r>
              <a:rPr lang="en-US" sz="1200" b="1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200" b="1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na</a:t>
            </a:r>
            <a:r>
              <a:rPr lang="en-US" sz="1200" b="1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200" b="1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každodenním</a:t>
            </a:r>
            <a:r>
              <a:rPr lang="en-US" sz="1200" b="1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200" b="1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chodu</a:t>
            </a:r>
            <a:r>
              <a:rPr lang="en-US" sz="1200" b="1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200" b="1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školy</a:t>
            </a:r>
            <a:r>
              <a:rPr lang="en-US" sz="12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– od </a:t>
            </a:r>
            <a:r>
              <a:rPr lang="en-US" sz="12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péče</a:t>
            </a:r>
            <a:r>
              <a:rPr lang="en-US" sz="12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o</a:t>
            </a:r>
            <a:r>
              <a:rPr lang="en-US" sz="120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200" b="0" i="0" u="none" strike="noStrike" cap="none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zahrady</a:t>
            </a:r>
            <a:r>
              <a:rPr lang="en-US" sz="1200" b="0" i="0" u="none" strike="noStrike" cap="none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po </a:t>
            </a:r>
            <a:r>
              <a:rPr lang="en-US" sz="120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přípravu</a:t>
            </a:r>
            <a:r>
              <a:rPr lang="en-US" sz="120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</a:t>
            </a:r>
            <a:r>
              <a:rPr lang="en-US" sz="1200" dirty="0" err="1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pokrmů</a:t>
            </a:r>
            <a:r>
              <a:rPr lang="en-US" sz="1200" dirty="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. </a:t>
            </a:r>
            <a:endParaRPr sz="1200" dirty="0">
              <a:solidFill>
                <a:srgbClr val="55575A"/>
              </a:solidFill>
              <a:latin typeface="Roboto Condensed"/>
              <a:ea typeface="Roboto Condensed"/>
              <a:cs typeface="Roboto Condensed"/>
              <a:sym typeface="Roboto Condensed"/>
            </a:endParaRPr>
          </a:p>
          <a:p>
            <a:pPr marL="0" marR="0" lvl="0" indent="0" algn="l" rtl="0">
              <a:lnSpc>
                <a:spcPct val="159090"/>
              </a:lnSpc>
              <a:spcBef>
                <a:spcPts val="0"/>
              </a:spcBef>
              <a:spcAft>
                <a:spcPts val="0"/>
              </a:spcAft>
              <a:buClr>
                <a:srgbClr val="55575A"/>
              </a:buClr>
              <a:buSzPts val="1100"/>
              <a:buFont typeface="Roboto Condensed"/>
              <a:buNone/>
            </a:pPr>
            <a:endParaRPr sz="1200" dirty="0">
              <a:solidFill>
                <a:srgbClr val="55575A"/>
              </a:solidFill>
              <a:latin typeface="Roboto Condensed"/>
              <a:ea typeface="Roboto Condensed"/>
              <a:cs typeface="Roboto Condensed"/>
              <a:sym typeface="Roboto Condensed"/>
            </a:endParaRPr>
          </a:p>
          <a:p>
            <a:pPr marL="0" lvl="0" indent="0" algn="l" rtl="0">
              <a:lnSpc>
                <a:spcPct val="159090"/>
              </a:lnSpc>
              <a:spcBef>
                <a:spcPts val="0"/>
              </a:spcBef>
              <a:spcAft>
                <a:spcPts val="0"/>
              </a:spcAft>
              <a:buClr>
                <a:srgbClr val="55575A"/>
              </a:buClr>
              <a:buSzPts val="1100"/>
              <a:buFont typeface="Roboto Condensed"/>
              <a:buNone/>
            </a:pPr>
            <a:endParaRPr sz="1200" dirty="0">
              <a:solidFill>
                <a:srgbClr val="55575A"/>
              </a:solidFill>
              <a:latin typeface="Roboto Condensed"/>
              <a:ea typeface="Roboto Condensed"/>
              <a:cs typeface="Roboto Condensed"/>
              <a:sym typeface="Roboto Condensed"/>
            </a:endParaRPr>
          </a:p>
        </p:txBody>
      </p:sp>
      <p:pic>
        <p:nvPicPr>
          <p:cNvPr id="146" name="Google Shape;146;p19" title="image-1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49525" y="697904"/>
            <a:ext cx="3620175" cy="20417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19" title="image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49525" y="2881208"/>
            <a:ext cx="3620175" cy="20417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0"/>
          <p:cNvSpPr/>
          <p:nvPr/>
        </p:nvSpPr>
        <p:spPr>
          <a:xfrm>
            <a:off x="674489" y="346770"/>
            <a:ext cx="7091660" cy="3529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C0D0F"/>
              </a:buClr>
              <a:buSzPts val="2200"/>
              <a:buFont typeface="Hubot Sans"/>
              <a:buNone/>
            </a:pPr>
            <a:r>
              <a:rPr lang="en-US" sz="2200" b="1" i="0" u="none" strike="noStrike" cap="none" dirty="0">
                <a:solidFill>
                  <a:srgbClr val="0C0D0F"/>
                </a:solidFill>
                <a:latin typeface="Hubot Sans"/>
                <a:ea typeface="Hubot Sans"/>
                <a:cs typeface="Hubot Sans"/>
                <a:sym typeface="Hubot Sans"/>
              </a:rPr>
              <a:t>FILOZOFIE ŠKOLY: VÝCHOVA CELÉHO ČLOVĚKA</a:t>
            </a:r>
            <a:endParaRPr sz="2200" b="0" i="0" u="none" strike="noStrike" cap="none" dirty="0"/>
          </a:p>
        </p:txBody>
      </p:sp>
      <p:pic>
        <p:nvPicPr>
          <p:cNvPr id="154" name="Google Shape;154;p20" descr="preencod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60201" y="1383878"/>
            <a:ext cx="3759622" cy="37596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20" descr="preencoded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69900" y="1481070"/>
            <a:ext cx="3764211" cy="3214458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20"/>
          <p:cNvSpPr/>
          <p:nvPr/>
        </p:nvSpPr>
        <p:spPr>
          <a:xfrm>
            <a:off x="4714500" y="1289033"/>
            <a:ext cx="3759600" cy="105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47058"/>
              </a:lnSpc>
              <a:spcBef>
                <a:spcPts val="0"/>
              </a:spcBef>
              <a:spcAft>
                <a:spcPts val="0"/>
              </a:spcAft>
              <a:buClr>
                <a:srgbClr val="55575A"/>
              </a:buClr>
              <a:buSzPts val="850"/>
              <a:buFont typeface="Roboto Condensed"/>
              <a:buNone/>
            </a:pPr>
            <a:r>
              <a:rPr lang="en-US" sz="1050" b="0" i="0" u="none" strike="noStrike" cap="none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Přístup ke vzdělávání je navržen tak, aby se chlapci a dívky mohli plně rozvinout jako </a:t>
            </a:r>
            <a:r>
              <a:rPr lang="en-US" sz="1050" b="1" i="0" u="none" strike="noStrike" cap="none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svobodné a zodpovědné osobnosti</a:t>
            </a:r>
            <a:r>
              <a:rPr lang="en-US" sz="1050" b="0" i="0" u="none" strike="noStrike" cap="none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. Škola nestojí jen na znalostech – klade stejný důraz na </a:t>
            </a:r>
            <a:r>
              <a:rPr lang="en-US" sz="1050" b="1" i="0" u="none" strike="noStrike" cap="none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praktikování hodnot</a:t>
            </a:r>
            <a:r>
              <a:rPr lang="en-US" sz="1050" b="0" i="0" u="none" strike="noStrike" cap="none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 v každodenním životě.</a:t>
            </a:r>
            <a:endParaRPr sz="1050" b="0" i="0" u="none" strike="noStrike" cap="none"/>
          </a:p>
        </p:txBody>
      </p:sp>
      <p:sp>
        <p:nvSpPr>
          <p:cNvPr id="157" name="Google Shape;157;p20"/>
          <p:cNvSpPr/>
          <p:nvPr/>
        </p:nvSpPr>
        <p:spPr>
          <a:xfrm>
            <a:off x="4666469" y="2480309"/>
            <a:ext cx="35901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47058"/>
              </a:lnSpc>
              <a:spcBef>
                <a:spcPts val="0"/>
              </a:spcBef>
              <a:spcAft>
                <a:spcPts val="0"/>
              </a:spcAft>
              <a:buClr>
                <a:srgbClr val="55575A"/>
              </a:buClr>
              <a:buSzPts val="850"/>
              <a:buFont typeface="Roboto Condensed"/>
              <a:buNone/>
            </a:pPr>
            <a:r>
              <a:rPr lang="en-US" sz="1100" b="0" i="0" u="none" strike="noStrike" cap="none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„Konečným cílem je vychovat všestranné muže a ženy."</a:t>
            </a:r>
            <a:endParaRPr sz="1100" b="0" i="0" u="none" strike="noStrike" cap="none"/>
          </a:p>
          <a:p>
            <a:pPr marL="0" marR="0" lvl="0" indent="0" algn="l" rtl="0">
              <a:lnSpc>
                <a:spcPct val="147058"/>
              </a:lnSpc>
              <a:spcBef>
                <a:spcPts val="0"/>
              </a:spcBef>
              <a:spcAft>
                <a:spcPts val="0"/>
              </a:spcAft>
              <a:buClr>
                <a:srgbClr val="55575A"/>
              </a:buClr>
              <a:buSzPts val="850"/>
              <a:buFont typeface="Roboto Condensed"/>
              <a:buNone/>
            </a:pPr>
            <a:r>
              <a:rPr lang="en-US" sz="1100" b="0" i="0" u="none" strike="noStrike" cap="none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— Casa Madre, Granada</a:t>
            </a:r>
            <a:endParaRPr sz="1100" b="0" i="0" u="none" strike="noStrike" cap="none"/>
          </a:p>
        </p:txBody>
      </p:sp>
      <p:sp>
        <p:nvSpPr>
          <p:cNvPr id="158" name="Google Shape;158;p20"/>
          <p:cNvSpPr/>
          <p:nvPr/>
        </p:nvSpPr>
        <p:spPr>
          <a:xfrm>
            <a:off x="4714503" y="2937346"/>
            <a:ext cx="14288" cy="324743"/>
          </a:xfrm>
          <a:prstGeom prst="rect">
            <a:avLst/>
          </a:prstGeom>
          <a:solidFill>
            <a:srgbClr val="1E1E1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1"/>
          <p:cNvSpPr/>
          <p:nvPr/>
        </p:nvSpPr>
        <p:spPr>
          <a:xfrm>
            <a:off x="3925119" y="654695"/>
            <a:ext cx="3544119" cy="442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5454"/>
              </a:lnSpc>
              <a:spcBef>
                <a:spcPts val="0"/>
              </a:spcBef>
              <a:spcAft>
                <a:spcPts val="0"/>
              </a:spcAft>
              <a:buClr>
                <a:srgbClr val="0C0D0F"/>
              </a:buClr>
              <a:buSzPts val="2750"/>
              <a:buFont typeface="Hubot Sans"/>
              <a:buNone/>
            </a:pPr>
            <a:r>
              <a:rPr lang="en-US" sz="2750" b="1" i="0" u="none" strike="noStrike" cap="none">
                <a:solidFill>
                  <a:srgbClr val="0C0D0F"/>
                </a:solidFill>
                <a:latin typeface="Hubot Sans"/>
                <a:ea typeface="Hubot Sans"/>
                <a:cs typeface="Hubot Sans"/>
                <a:sym typeface="Hubot Sans"/>
              </a:rPr>
              <a:t>CO SI ODNÁŠÍME</a:t>
            </a:r>
            <a:endParaRPr sz="2750" b="0" i="0" u="none" strike="noStrike" cap="none"/>
          </a:p>
        </p:txBody>
      </p:sp>
      <p:sp>
        <p:nvSpPr>
          <p:cNvPr id="165" name="Google Shape;165;p21"/>
          <p:cNvSpPr/>
          <p:nvPr/>
        </p:nvSpPr>
        <p:spPr>
          <a:xfrm>
            <a:off x="3925119" y="1310283"/>
            <a:ext cx="318939" cy="318939"/>
          </a:xfrm>
          <a:prstGeom prst="roundRect">
            <a:avLst>
              <a:gd name="adj" fmla="val 6667"/>
            </a:avLst>
          </a:prstGeom>
          <a:solidFill>
            <a:srgbClr val="C8CAC1">
              <a:alpha val="50196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6" name="Google Shape;166;p21"/>
          <p:cNvSpPr/>
          <p:nvPr/>
        </p:nvSpPr>
        <p:spPr>
          <a:xfrm>
            <a:off x="4385816" y="1358950"/>
            <a:ext cx="2351484" cy="221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5925"/>
              </a:lnSpc>
              <a:spcBef>
                <a:spcPts val="0"/>
              </a:spcBef>
              <a:spcAft>
                <a:spcPts val="0"/>
              </a:spcAft>
              <a:buClr>
                <a:srgbClr val="55575A"/>
              </a:buClr>
              <a:buSzPts val="1350"/>
              <a:buFont typeface="Hubot Sans"/>
              <a:buNone/>
            </a:pPr>
            <a:r>
              <a:rPr lang="en-US" sz="1350" b="1" i="0" u="none" strike="noStrike" cap="none">
                <a:solidFill>
                  <a:srgbClr val="55575A"/>
                </a:solidFill>
                <a:latin typeface="Hubot Sans"/>
                <a:ea typeface="Hubot Sans"/>
                <a:cs typeface="Hubot Sans"/>
                <a:sym typeface="Hubot Sans"/>
              </a:rPr>
              <a:t>INSPIRACE PROSTOREM</a:t>
            </a:r>
            <a:endParaRPr sz="1350" b="0" i="0" u="none" strike="noStrike" cap="none"/>
          </a:p>
        </p:txBody>
      </p:sp>
      <p:sp>
        <p:nvSpPr>
          <p:cNvPr id="167" name="Google Shape;167;p21"/>
          <p:cNvSpPr/>
          <p:nvPr/>
        </p:nvSpPr>
        <p:spPr>
          <a:xfrm>
            <a:off x="4385816" y="1665461"/>
            <a:ext cx="4262065" cy="2268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59090"/>
              </a:lnSpc>
              <a:spcBef>
                <a:spcPts val="0"/>
              </a:spcBef>
              <a:spcAft>
                <a:spcPts val="0"/>
              </a:spcAft>
              <a:buClr>
                <a:srgbClr val="55575A"/>
              </a:buClr>
              <a:buSzPts val="1100"/>
              <a:buFont typeface="Roboto Condensed"/>
              <a:buNone/>
            </a:pPr>
            <a:r>
              <a:rPr lang="en-US" sz="1100" b="0" i="0" u="none" strike="noStrike" cap="none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35 hektarů školy dokazuje, že prostředí samotné vzdělává</a:t>
            </a:r>
            <a:endParaRPr sz="1100" b="0" i="0" u="none" strike="noStrike" cap="none"/>
          </a:p>
        </p:txBody>
      </p:sp>
      <p:sp>
        <p:nvSpPr>
          <p:cNvPr id="168" name="Google Shape;168;p21"/>
          <p:cNvSpPr/>
          <p:nvPr/>
        </p:nvSpPr>
        <p:spPr>
          <a:xfrm>
            <a:off x="3925119" y="2175793"/>
            <a:ext cx="318939" cy="318939"/>
          </a:xfrm>
          <a:prstGeom prst="roundRect">
            <a:avLst>
              <a:gd name="adj" fmla="val 6667"/>
            </a:avLst>
          </a:prstGeom>
          <a:solidFill>
            <a:srgbClr val="C8CAC1">
              <a:alpha val="50196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p21"/>
          <p:cNvSpPr/>
          <p:nvPr/>
        </p:nvSpPr>
        <p:spPr>
          <a:xfrm>
            <a:off x="4385816" y="2224460"/>
            <a:ext cx="2202656" cy="221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5925"/>
              </a:lnSpc>
              <a:spcBef>
                <a:spcPts val="0"/>
              </a:spcBef>
              <a:spcAft>
                <a:spcPts val="0"/>
              </a:spcAft>
              <a:buClr>
                <a:srgbClr val="55575A"/>
              </a:buClr>
              <a:buSzPts val="1350"/>
              <a:buFont typeface="Hubot Sans"/>
              <a:buNone/>
            </a:pPr>
            <a:r>
              <a:rPr lang="en-US" sz="1350" b="1" i="0" u="none" strike="noStrike" cap="none">
                <a:solidFill>
                  <a:srgbClr val="55575A"/>
                </a:solidFill>
                <a:latin typeface="Hubot Sans"/>
                <a:ea typeface="Hubot Sans"/>
                <a:cs typeface="Hubot Sans"/>
                <a:sym typeface="Hubot Sans"/>
              </a:rPr>
              <a:t>EKOLOGIE JAKO PRAXE</a:t>
            </a:r>
            <a:endParaRPr sz="1350" b="0" i="0" u="none" strike="noStrike" cap="none"/>
          </a:p>
        </p:txBody>
      </p:sp>
      <p:sp>
        <p:nvSpPr>
          <p:cNvPr id="170" name="Google Shape;170;p21"/>
          <p:cNvSpPr/>
          <p:nvPr/>
        </p:nvSpPr>
        <p:spPr>
          <a:xfrm>
            <a:off x="4385816" y="2530971"/>
            <a:ext cx="4262065" cy="2268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59090"/>
              </a:lnSpc>
              <a:spcBef>
                <a:spcPts val="0"/>
              </a:spcBef>
              <a:spcAft>
                <a:spcPts val="0"/>
              </a:spcAft>
              <a:buClr>
                <a:srgbClr val="55575A"/>
              </a:buClr>
              <a:buSzPts val="1100"/>
              <a:buFont typeface="Roboto Condensed"/>
              <a:buNone/>
            </a:pPr>
            <a:r>
              <a:rPr lang="en-US" sz="1100" b="0" i="0" u="none" strike="noStrike" cap="none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Environmentální výchova není jen téma – je to způsob fungování celé školy</a:t>
            </a:r>
            <a:endParaRPr sz="1100" b="0" i="0" u="none" strike="noStrike" cap="none"/>
          </a:p>
        </p:txBody>
      </p:sp>
      <p:sp>
        <p:nvSpPr>
          <p:cNvPr id="171" name="Google Shape;171;p21"/>
          <p:cNvSpPr/>
          <p:nvPr/>
        </p:nvSpPr>
        <p:spPr>
          <a:xfrm>
            <a:off x="3925119" y="3041303"/>
            <a:ext cx="318939" cy="318939"/>
          </a:xfrm>
          <a:prstGeom prst="roundRect">
            <a:avLst>
              <a:gd name="adj" fmla="val 6667"/>
            </a:avLst>
          </a:prstGeom>
          <a:solidFill>
            <a:srgbClr val="C8CAC1">
              <a:alpha val="50196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2" name="Google Shape;172;p21"/>
          <p:cNvSpPr/>
          <p:nvPr/>
        </p:nvSpPr>
        <p:spPr>
          <a:xfrm>
            <a:off x="4385816" y="3089970"/>
            <a:ext cx="1772022" cy="221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5925"/>
              </a:lnSpc>
              <a:spcBef>
                <a:spcPts val="0"/>
              </a:spcBef>
              <a:spcAft>
                <a:spcPts val="0"/>
              </a:spcAft>
              <a:buClr>
                <a:srgbClr val="55575A"/>
              </a:buClr>
              <a:buSzPts val="1350"/>
              <a:buFont typeface="Hubot Sans"/>
              <a:buNone/>
            </a:pPr>
            <a:r>
              <a:rPr lang="en-US" sz="1350" b="1" i="0" u="none" strike="noStrike" cap="none">
                <a:solidFill>
                  <a:srgbClr val="55575A"/>
                </a:solidFill>
                <a:latin typeface="Hubot Sans"/>
                <a:ea typeface="Hubot Sans"/>
                <a:cs typeface="Hubot Sans"/>
                <a:sym typeface="Hubot Sans"/>
              </a:rPr>
              <a:t>INKLUZE V AKCI</a:t>
            </a:r>
            <a:endParaRPr sz="1350" b="0" i="0" u="none" strike="noStrike" cap="none"/>
          </a:p>
        </p:txBody>
      </p:sp>
      <p:sp>
        <p:nvSpPr>
          <p:cNvPr id="173" name="Google Shape;173;p21"/>
          <p:cNvSpPr/>
          <p:nvPr/>
        </p:nvSpPr>
        <p:spPr>
          <a:xfrm>
            <a:off x="4385816" y="3396481"/>
            <a:ext cx="4262065" cy="2268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59090"/>
              </a:lnSpc>
              <a:spcBef>
                <a:spcPts val="0"/>
              </a:spcBef>
              <a:spcAft>
                <a:spcPts val="0"/>
              </a:spcAft>
              <a:buClr>
                <a:srgbClr val="55575A"/>
              </a:buClr>
              <a:buSzPts val="1100"/>
              <a:buFont typeface="Roboto Condensed"/>
              <a:buNone/>
            </a:pPr>
            <a:r>
              <a:rPr lang="en-US" sz="1100" b="0" i="0" u="none" strike="noStrike" cap="none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Podpůrný systém, který skutečně </a:t>
            </a:r>
            <a:r>
              <a:rPr lang="en-US" sz="1100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začleňuje</a:t>
            </a:r>
            <a:endParaRPr sz="1100" b="0" i="0" u="none" strike="noStrike" cap="none"/>
          </a:p>
        </p:txBody>
      </p:sp>
      <p:sp>
        <p:nvSpPr>
          <p:cNvPr id="174" name="Google Shape;174;p21"/>
          <p:cNvSpPr/>
          <p:nvPr/>
        </p:nvSpPr>
        <p:spPr>
          <a:xfrm>
            <a:off x="3925119" y="3906813"/>
            <a:ext cx="318939" cy="318939"/>
          </a:xfrm>
          <a:prstGeom prst="roundRect">
            <a:avLst>
              <a:gd name="adj" fmla="val 6667"/>
            </a:avLst>
          </a:prstGeom>
          <a:solidFill>
            <a:srgbClr val="C8CAC1">
              <a:alpha val="50196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5" name="Google Shape;175;p21"/>
          <p:cNvSpPr/>
          <p:nvPr/>
        </p:nvSpPr>
        <p:spPr>
          <a:xfrm>
            <a:off x="4385816" y="3955479"/>
            <a:ext cx="2376785" cy="221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5925"/>
              </a:lnSpc>
              <a:spcBef>
                <a:spcPts val="0"/>
              </a:spcBef>
              <a:spcAft>
                <a:spcPts val="0"/>
              </a:spcAft>
              <a:buClr>
                <a:srgbClr val="55575A"/>
              </a:buClr>
              <a:buSzPts val="1350"/>
              <a:buFont typeface="Hubot Sans"/>
              <a:buNone/>
            </a:pPr>
            <a:r>
              <a:rPr lang="en-US" sz="1350" b="1" i="0" u="none" strike="noStrike" cap="none">
                <a:solidFill>
                  <a:srgbClr val="55575A"/>
                </a:solidFill>
                <a:latin typeface="Hubot Sans"/>
                <a:ea typeface="Hubot Sans"/>
                <a:cs typeface="Hubot Sans"/>
                <a:sym typeface="Hubot Sans"/>
              </a:rPr>
              <a:t>HODNOTY NEJSOU SLOVA</a:t>
            </a:r>
            <a:endParaRPr sz="1350" b="0" i="0" u="none" strike="noStrike" cap="none"/>
          </a:p>
        </p:txBody>
      </p:sp>
      <p:sp>
        <p:nvSpPr>
          <p:cNvPr id="176" name="Google Shape;176;p21"/>
          <p:cNvSpPr/>
          <p:nvPr/>
        </p:nvSpPr>
        <p:spPr>
          <a:xfrm>
            <a:off x="4385816" y="4261991"/>
            <a:ext cx="4262065" cy="2268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59090"/>
              </a:lnSpc>
              <a:spcBef>
                <a:spcPts val="0"/>
              </a:spcBef>
              <a:spcAft>
                <a:spcPts val="0"/>
              </a:spcAft>
              <a:buClr>
                <a:srgbClr val="55575A"/>
              </a:buClr>
              <a:buSzPts val="1100"/>
              <a:buFont typeface="Roboto Condensed"/>
              <a:buNone/>
            </a:pPr>
            <a:r>
              <a:rPr lang="en-US" sz="1100" b="0" i="0" u="none" strike="noStrike" cap="none">
                <a:solidFill>
                  <a:srgbClr val="55575A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Škola buduje charakter žáků každý den – napříč všemi předměty i aktivitami</a:t>
            </a:r>
            <a:endParaRPr sz="1100" b="0" i="0" u="none" strike="noStrike" cap="none"/>
          </a:p>
        </p:txBody>
      </p:sp>
      <p:pic>
        <p:nvPicPr>
          <p:cNvPr id="177" name="Google Shape;177;p21" title="PHOTO-2026-05-05-19-53-35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50800"/>
            <a:ext cx="3772724" cy="51942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2">
            <a:extLst>
              <a:ext uri="{FF2B5EF4-FFF2-40B4-BE49-F238E27FC236}">
                <a16:creationId xmlns:a16="http://schemas.microsoft.com/office/drawing/2014/main" id="{6372D786-745E-BBB1-BDE6-2454BE378C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00" y="190384"/>
            <a:ext cx="4176500" cy="87747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ovéPole 2">
            <a:extLst>
              <a:ext uri="{FF2B5EF4-FFF2-40B4-BE49-F238E27FC236}">
                <a16:creationId xmlns:a16="http://schemas.microsoft.com/office/drawing/2014/main" id="{5EE8330B-EA4F-B035-EEC5-B33EB252CB61}"/>
              </a:ext>
            </a:extLst>
          </p:cNvPr>
          <p:cNvSpPr txBox="1"/>
          <p:nvPr/>
        </p:nvSpPr>
        <p:spPr>
          <a:xfrm>
            <a:off x="2427668" y="1983972"/>
            <a:ext cx="57246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chemeClr val="bg1">
                    <a:lumMod val="50000"/>
                  </a:schemeClr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Roboto Condensed" panose="02000000000000000000" pitchFamily="2" charset="0"/>
              </a:rPr>
              <a:t>Děkujeme za pozornost.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70D5CBA9-AF3E-D12E-B5DF-25B1888B6B8B}"/>
              </a:ext>
            </a:extLst>
          </p:cNvPr>
          <p:cNvSpPr txBox="1"/>
          <p:nvPr/>
        </p:nvSpPr>
        <p:spPr>
          <a:xfrm>
            <a:off x="457200" y="3515646"/>
            <a:ext cx="637504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kern="100" dirty="0">
                <a:solidFill>
                  <a:schemeClr val="bg1">
                    <a:lumMod val="50000"/>
                  </a:schemeClr>
                </a:solidFill>
                <a:effectLst/>
                <a:latin typeface="Roboto Condensed" panose="02000000000000000000" pitchFamily="2" charset="0"/>
                <a:ea typeface="Roboto Condensed" panose="02000000000000000000" pitchFamily="2" charset="0"/>
                <a:cs typeface="Roboto Condensed" panose="02000000000000000000" pitchFamily="2" charset="0"/>
              </a:rPr>
              <a:t>Financováno Evropskou unií. Vyjádřené názory a stanoviska představují názory a stanoviska autorů a nemusí nutně odrážet názory a stanoviska Evropské unie nebo Domu zahraniční spolupráce. Evropská unie ani poskytovatel grantů za ně nenesou odpovědnost.</a:t>
            </a:r>
            <a:endParaRPr lang="cs-CZ" kern="100" dirty="0">
              <a:solidFill>
                <a:schemeClr val="bg1">
                  <a:lumMod val="50000"/>
                </a:schemeClr>
              </a:solidFill>
              <a:effectLst/>
              <a:latin typeface="Roboto Condensed" panose="02000000000000000000" pitchFamily="2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63360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547</Words>
  <Application>Microsoft Office PowerPoint</Application>
  <PresentationFormat>Předvádění na obrazovce (16:9)</PresentationFormat>
  <Paragraphs>68</Paragraphs>
  <Slides>10</Slides>
  <Notes>9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5" baseType="lpstr">
      <vt:lpstr>Arial</vt:lpstr>
      <vt:lpstr>Calibri</vt:lpstr>
      <vt:lpstr>Roboto Condensed</vt:lpstr>
      <vt:lpstr>Hubot Sans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Širková Ivana</cp:lastModifiedBy>
  <cp:revision>2</cp:revision>
  <dcterms:modified xsi:type="dcterms:W3CDTF">2026-07-10T13:36:11Z</dcterms:modified>
</cp:coreProperties>
</file>